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77" r:id="rId3"/>
    <p:sldId id="257" r:id="rId4"/>
    <p:sldId id="292" r:id="rId5"/>
    <p:sldId id="293" r:id="rId6"/>
    <p:sldId id="294" r:id="rId7"/>
    <p:sldId id="295" r:id="rId8"/>
    <p:sldId id="296" r:id="rId9"/>
    <p:sldId id="261" r:id="rId10"/>
    <p:sldId id="297" r:id="rId11"/>
    <p:sldId id="298" r:id="rId12"/>
    <p:sldId id="299" r:id="rId13"/>
    <p:sldId id="262" r:id="rId14"/>
    <p:sldId id="300" r:id="rId15"/>
    <p:sldId id="301" r:id="rId16"/>
    <p:sldId id="302" r:id="rId17"/>
    <p:sldId id="303" r:id="rId18"/>
    <p:sldId id="263" r:id="rId19"/>
    <p:sldId id="304" r:id="rId20"/>
    <p:sldId id="305" r:id="rId21"/>
    <p:sldId id="264" r:id="rId22"/>
    <p:sldId id="266" r:id="rId23"/>
    <p:sldId id="306" r:id="rId24"/>
    <p:sldId id="307" r:id="rId25"/>
    <p:sldId id="267" r:id="rId26"/>
    <p:sldId id="308" r:id="rId27"/>
    <p:sldId id="268" r:id="rId28"/>
    <p:sldId id="309" r:id="rId29"/>
    <p:sldId id="278" r:id="rId30"/>
    <p:sldId id="269" r:id="rId31"/>
    <p:sldId id="270" r:id="rId32"/>
    <p:sldId id="310" r:id="rId33"/>
    <p:sldId id="276" r:id="rId34"/>
    <p:sldId id="311" r:id="rId35"/>
    <p:sldId id="312" r:id="rId36"/>
    <p:sldId id="313" r:id="rId37"/>
    <p:sldId id="314" r:id="rId38"/>
    <p:sldId id="279" r:id="rId39"/>
    <p:sldId id="315" r:id="rId40"/>
    <p:sldId id="280" r:id="rId41"/>
    <p:sldId id="316" r:id="rId42"/>
    <p:sldId id="281" r:id="rId43"/>
    <p:sldId id="291" r:id="rId44"/>
    <p:sldId id="317" r:id="rId45"/>
    <p:sldId id="318" r:id="rId46"/>
    <p:sldId id="282" r:id="rId47"/>
    <p:sldId id="290" r:id="rId48"/>
    <p:sldId id="319" r:id="rId49"/>
    <p:sldId id="320" r:id="rId50"/>
    <p:sldId id="283" r:id="rId51"/>
    <p:sldId id="284" r:id="rId52"/>
    <p:sldId id="285" r:id="rId53"/>
    <p:sldId id="321" r:id="rId54"/>
    <p:sldId id="322" r:id="rId55"/>
    <p:sldId id="323" r:id="rId56"/>
    <p:sldId id="289" r:id="rId57"/>
  </p:sldIdLst>
  <p:sldSz cx="10058400" cy="7772400"/>
  <p:notesSz cx="6858000" cy="9144000"/>
  <p:defaultTextStyle>
    <a:defPPr>
      <a:defRPr lang="en-US"/>
    </a:defPPr>
    <a:lvl1pPr marL="0" algn="l" defTabSz="1018824" rtl="0" eaLnBrk="1" latinLnBrk="0" hangingPunct="1">
      <a:defRPr sz="2006" kern="1200">
        <a:solidFill>
          <a:schemeClr val="tx1"/>
        </a:solidFill>
        <a:latin typeface="+mn-lt"/>
        <a:ea typeface="+mn-ea"/>
        <a:cs typeface="+mn-cs"/>
      </a:defRPr>
    </a:lvl1pPr>
    <a:lvl2pPr marL="509412" algn="l" defTabSz="1018824" rtl="0" eaLnBrk="1" latinLnBrk="0" hangingPunct="1">
      <a:defRPr sz="2006" kern="1200">
        <a:solidFill>
          <a:schemeClr val="tx1"/>
        </a:solidFill>
        <a:latin typeface="+mn-lt"/>
        <a:ea typeface="+mn-ea"/>
        <a:cs typeface="+mn-cs"/>
      </a:defRPr>
    </a:lvl2pPr>
    <a:lvl3pPr marL="1018824" algn="l" defTabSz="1018824" rtl="0" eaLnBrk="1" latinLnBrk="0" hangingPunct="1">
      <a:defRPr sz="2006" kern="1200">
        <a:solidFill>
          <a:schemeClr val="tx1"/>
        </a:solidFill>
        <a:latin typeface="+mn-lt"/>
        <a:ea typeface="+mn-ea"/>
        <a:cs typeface="+mn-cs"/>
      </a:defRPr>
    </a:lvl3pPr>
    <a:lvl4pPr marL="1528237" algn="l" defTabSz="1018824" rtl="0" eaLnBrk="1" latinLnBrk="0" hangingPunct="1">
      <a:defRPr sz="2006" kern="1200">
        <a:solidFill>
          <a:schemeClr val="tx1"/>
        </a:solidFill>
        <a:latin typeface="+mn-lt"/>
        <a:ea typeface="+mn-ea"/>
        <a:cs typeface="+mn-cs"/>
      </a:defRPr>
    </a:lvl4pPr>
    <a:lvl5pPr marL="2037649" algn="l" defTabSz="1018824" rtl="0" eaLnBrk="1" latinLnBrk="0" hangingPunct="1">
      <a:defRPr sz="2006" kern="1200">
        <a:solidFill>
          <a:schemeClr val="tx1"/>
        </a:solidFill>
        <a:latin typeface="+mn-lt"/>
        <a:ea typeface="+mn-ea"/>
        <a:cs typeface="+mn-cs"/>
      </a:defRPr>
    </a:lvl5pPr>
    <a:lvl6pPr marL="2547061" algn="l" defTabSz="1018824" rtl="0" eaLnBrk="1" latinLnBrk="0" hangingPunct="1">
      <a:defRPr sz="2006" kern="1200">
        <a:solidFill>
          <a:schemeClr val="tx1"/>
        </a:solidFill>
        <a:latin typeface="+mn-lt"/>
        <a:ea typeface="+mn-ea"/>
        <a:cs typeface="+mn-cs"/>
      </a:defRPr>
    </a:lvl6pPr>
    <a:lvl7pPr marL="3056473" algn="l" defTabSz="1018824" rtl="0" eaLnBrk="1" latinLnBrk="0" hangingPunct="1">
      <a:defRPr sz="2006" kern="1200">
        <a:solidFill>
          <a:schemeClr val="tx1"/>
        </a:solidFill>
        <a:latin typeface="+mn-lt"/>
        <a:ea typeface="+mn-ea"/>
        <a:cs typeface="+mn-cs"/>
      </a:defRPr>
    </a:lvl7pPr>
    <a:lvl8pPr marL="3565886" algn="l" defTabSz="1018824" rtl="0" eaLnBrk="1" latinLnBrk="0" hangingPunct="1">
      <a:defRPr sz="2006" kern="1200">
        <a:solidFill>
          <a:schemeClr val="tx1"/>
        </a:solidFill>
        <a:latin typeface="+mn-lt"/>
        <a:ea typeface="+mn-ea"/>
        <a:cs typeface="+mn-cs"/>
      </a:defRPr>
    </a:lvl8pPr>
    <a:lvl9pPr marL="4075298" algn="l" defTabSz="1018824" rtl="0" eaLnBrk="1" latinLnBrk="0" hangingPunct="1">
      <a:defRPr sz="200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1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1512" y="62"/>
      </p:cViewPr>
      <p:guideLst>
        <p:guide orient="horz" pos="2448"/>
        <p:guide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272011"/>
            <a:ext cx="8549640" cy="2705947"/>
          </a:xfrm>
        </p:spPr>
        <p:txBody>
          <a:bodyPr anchor="b"/>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257300" y="4082310"/>
            <a:ext cx="7543800" cy="1876530"/>
          </a:xfr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05082A-7C3C-4640-B7FE-7C53B0E7AE9F}"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2A8E6-A98A-4EBB-8F08-E4717BDE0DAA}" type="slidenum">
              <a:rPr lang="en-US" smtClean="0"/>
              <a:t>‹#›</a:t>
            </a:fld>
            <a:endParaRPr lang="en-US"/>
          </a:p>
        </p:txBody>
      </p:sp>
    </p:spTree>
    <p:extLst>
      <p:ext uri="{BB962C8B-B14F-4D97-AF65-F5344CB8AC3E}">
        <p14:creationId xmlns:p14="http://schemas.microsoft.com/office/powerpoint/2010/main" val="3121850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05082A-7C3C-4640-B7FE-7C53B0E7AE9F}"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2A8E6-A98A-4EBB-8F08-E4717BDE0DAA}" type="slidenum">
              <a:rPr lang="en-US" smtClean="0"/>
              <a:t>‹#›</a:t>
            </a:fld>
            <a:endParaRPr lang="en-US"/>
          </a:p>
        </p:txBody>
      </p:sp>
    </p:spTree>
    <p:extLst>
      <p:ext uri="{BB962C8B-B14F-4D97-AF65-F5344CB8AC3E}">
        <p14:creationId xmlns:p14="http://schemas.microsoft.com/office/powerpoint/2010/main" val="3578772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413808"/>
            <a:ext cx="2168843"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1515" y="413808"/>
            <a:ext cx="6380798" cy="6586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05082A-7C3C-4640-B7FE-7C53B0E7AE9F}"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2A8E6-A98A-4EBB-8F08-E4717BDE0DAA}" type="slidenum">
              <a:rPr lang="en-US" smtClean="0"/>
              <a:t>‹#›</a:t>
            </a:fld>
            <a:endParaRPr lang="en-US"/>
          </a:p>
        </p:txBody>
      </p:sp>
    </p:spTree>
    <p:extLst>
      <p:ext uri="{BB962C8B-B14F-4D97-AF65-F5344CB8AC3E}">
        <p14:creationId xmlns:p14="http://schemas.microsoft.com/office/powerpoint/2010/main" val="187237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05082A-7C3C-4640-B7FE-7C53B0E7AE9F}"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2A8E6-A98A-4EBB-8F08-E4717BDE0DAA}" type="slidenum">
              <a:rPr lang="en-US" smtClean="0"/>
              <a:t>‹#›</a:t>
            </a:fld>
            <a:endParaRPr lang="en-US"/>
          </a:p>
        </p:txBody>
      </p:sp>
    </p:spTree>
    <p:extLst>
      <p:ext uri="{BB962C8B-B14F-4D97-AF65-F5344CB8AC3E}">
        <p14:creationId xmlns:p14="http://schemas.microsoft.com/office/powerpoint/2010/main" val="316022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937705"/>
            <a:ext cx="8675370" cy="3233102"/>
          </a:xfrm>
        </p:spPr>
        <p:txBody>
          <a:bodyPr anchor="b"/>
          <a:lstStyle>
            <a:lvl1pPr>
              <a:defRPr sz="6600"/>
            </a:lvl1pPr>
          </a:lstStyle>
          <a:p>
            <a:r>
              <a:rPr lang="en-US"/>
              <a:t>Click to edit Master title style</a:t>
            </a:r>
            <a:endParaRPr lang="en-US" dirty="0"/>
          </a:p>
        </p:txBody>
      </p:sp>
      <p:sp>
        <p:nvSpPr>
          <p:cNvPr id="3" name="Text Placeholder 2"/>
          <p:cNvSpPr>
            <a:spLocks noGrp="1"/>
          </p:cNvSpPr>
          <p:nvPr>
            <p:ph type="body" idx="1"/>
          </p:nvPr>
        </p:nvSpPr>
        <p:spPr>
          <a:xfrm>
            <a:off x="686277" y="5201393"/>
            <a:ext cx="8675370" cy="1700212"/>
          </a:xfrm>
        </p:spPr>
        <p:txBody>
          <a:bodyPr/>
          <a:lstStyle>
            <a:lvl1pPr marL="0" indent="0">
              <a:buNone/>
              <a:defRPr sz="2640">
                <a:solidFill>
                  <a:schemeClr val="tx1"/>
                </a:solidFill>
              </a:defRPr>
            </a:lvl1pPr>
            <a:lvl2pPr marL="502920" indent="0">
              <a:buNone/>
              <a:defRPr sz="2200">
                <a:solidFill>
                  <a:schemeClr val="tx1">
                    <a:tint val="75000"/>
                  </a:schemeClr>
                </a:solidFill>
              </a:defRPr>
            </a:lvl2pPr>
            <a:lvl3pPr marL="1005840" indent="0">
              <a:buNone/>
              <a:defRPr sz="1980">
                <a:solidFill>
                  <a:schemeClr val="tx1">
                    <a:tint val="75000"/>
                  </a:schemeClr>
                </a:solidFill>
              </a:defRPr>
            </a:lvl3pPr>
            <a:lvl4pPr marL="1508760" indent="0">
              <a:buNone/>
              <a:defRPr sz="1760">
                <a:solidFill>
                  <a:schemeClr val="tx1">
                    <a:tint val="75000"/>
                  </a:schemeClr>
                </a:solidFill>
              </a:defRPr>
            </a:lvl4pPr>
            <a:lvl5pPr marL="2011680" indent="0">
              <a:buNone/>
              <a:defRPr sz="1760">
                <a:solidFill>
                  <a:schemeClr val="tx1">
                    <a:tint val="75000"/>
                  </a:schemeClr>
                </a:solidFill>
              </a:defRPr>
            </a:lvl5pPr>
            <a:lvl6pPr marL="2514600" indent="0">
              <a:buNone/>
              <a:defRPr sz="1760">
                <a:solidFill>
                  <a:schemeClr val="tx1">
                    <a:tint val="75000"/>
                  </a:schemeClr>
                </a:solidFill>
              </a:defRPr>
            </a:lvl6pPr>
            <a:lvl7pPr marL="3017520" indent="0">
              <a:buNone/>
              <a:defRPr sz="1760">
                <a:solidFill>
                  <a:schemeClr val="tx1">
                    <a:tint val="75000"/>
                  </a:schemeClr>
                </a:solidFill>
              </a:defRPr>
            </a:lvl7pPr>
            <a:lvl8pPr marL="3520440" indent="0">
              <a:buNone/>
              <a:defRPr sz="1760">
                <a:solidFill>
                  <a:schemeClr val="tx1">
                    <a:tint val="75000"/>
                  </a:schemeClr>
                </a:solidFill>
              </a:defRPr>
            </a:lvl8pPr>
            <a:lvl9pPr marL="4023360" indent="0">
              <a:buNone/>
              <a:defRPr sz="1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5082A-7C3C-4640-B7FE-7C53B0E7AE9F}"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2A8E6-A98A-4EBB-8F08-E4717BDE0DAA}" type="slidenum">
              <a:rPr lang="en-US" smtClean="0"/>
              <a:t>‹#›</a:t>
            </a:fld>
            <a:endParaRPr lang="en-US"/>
          </a:p>
        </p:txBody>
      </p:sp>
    </p:spTree>
    <p:extLst>
      <p:ext uri="{BB962C8B-B14F-4D97-AF65-F5344CB8AC3E}">
        <p14:creationId xmlns:p14="http://schemas.microsoft.com/office/powerpoint/2010/main" val="2895990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1515" y="2069042"/>
            <a:ext cx="42748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065" y="2069042"/>
            <a:ext cx="42748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05082A-7C3C-4640-B7FE-7C53B0E7AE9F}"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2A8E6-A98A-4EBB-8F08-E4717BDE0DAA}" type="slidenum">
              <a:rPr lang="en-US" smtClean="0"/>
              <a:t>‹#›</a:t>
            </a:fld>
            <a:endParaRPr lang="en-US"/>
          </a:p>
        </p:txBody>
      </p:sp>
    </p:spTree>
    <p:extLst>
      <p:ext uri="{BB962C8B-B14F-4D97-AF65-F5344CB8AC3E}">
        <p14:creationId xmlns:p14="http://schemas.microsoft.com/office/powerpoint/2010/main" val="23037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413810"/>
            <a:ext cx="8675370"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2826" y="1905318"/>
            <a:ext cx="4255174"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692826" y="2839085"/>
            <a:ext cx="4255174"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2066" y="1905318"/>
            <a:ext cx="4276130"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092066" y="2839085"/>
            <a:ext cx="4276130"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05082A-7C3C-4640-B7FE-7C53B0E7AE9F}" type="datetimeFigureOut">
              <a:rPr lang="en-US" smtClean="0"/>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C2A8E6-A98A-4EBB-8F08-E4717BDE0DAA}" type="slidenum">
              <a:rPr lang="en-US" smtClean="0"/>
              <a:t>‹#›</a:t>
            </a:fld>
            <a:endParaRPr lang="en-US"/>
          </a:p>
        </p:txBody>
      </p:sp>
    </p:spTree>
    <p:extLst>
      <p:ext uri="{BB962C8B-B14F-4D97-AF65-F5344CB8AC3E}">
        <p14:creationId xmlns:p14="http://schemas.microsoft.com/office/powerpoint/2010/main" val="1740253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05082A-7C3C-4640-B7FE-7C53B0E7AE9F}" type="datetimeFigureOut">
              <a:rPr lang="en-US" smtClean="0"/>
              <a:t>7/7/2024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C2A8E6-A98A-4EBB-8F08-E4717BDE0DAA}" type="slidenum">
              <a:rPr lang="en-US" smtClean="0"/>
              <a:t>‹#›</a:t>
            </a:fld>
            <a:endParaRPr lang="en-US"/>
          </a:p>
        </p:txBody>
      </p:sp>
    </p:spTree>
    <p:extLst>
      <p:ext uri="{BB962C8B-B14F-4D97-AF65-F5344CB8AC3E}">
        <p14:creationId xmlns:p14="http://schemas.microsoft.com/office/powerpoint/2010/main" val="1012065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5082A-7C3C-4640-B7FE-7C53B0E7AE9F}" type="datetimeFigureOut">
              <a:rPr lang="en-US" smtClean="0"/>
              <a:t>7/7/2024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C2A8E6-A98A-4EBB-8F08-E4717BDE0DAA}" type="slidenum">
              <a:rPr lang="en-US" smtClean="0"/>
              <a:t>‹#›</a:t>
            </a:fld>
            <a:endParaRPr lang="en-US"/>
          </a:p>
        </p:txBody>
      </p:sp>
    </p:spTree>
    <p:extLst>
      <p:ext uri="{BB962C8B-B14F-4D97-AF65-F5344CB8AC3E}">
        <p14:creationId xmlns:p14="http://schemas.microsoft.com/office/powerpoint/2010/main" val="1185102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Content Placeholder 2"/>
          <p:cNvSpPr>
            <a:spLocks noGrp="1"/>
          </p:cNvSpPr>
          <p:nvPr>
            <p:ph idx="1"/>
          </p:nvPr>
        </p:nvSpPr>
        <p:spPr>
          <a:xfrm>
            <a:off x="4276130" y="1119083"/>
            <a:ext cx="5092065" cy="5523442"/>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E05082A-7C3C-4640-B7FE-7C53B0E7AE9F}"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2A8E6-A98A-4EBB-8F08-E4717BDE0DAA}" type="slidenum">
              <a:rPr lang="en-US" smtClean="0"/>
              <a:t>‹#›</a:t>
            </a:fld>
            <a:endParaRPr lang="en-US"/>
          </a:p>
        </p:txBody>
      </p:sp>
    </p:spTree>
    <p:extLst>
      <p:ext uri="{BB962C8B-B14F-4D97-AF65-F5344CB8AC3E}">
        <p14:creationId xmlns:p14="http://schemas.microsoft.com/office/powerpoint/2010/main" val="359991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76130" y="1119083"/>
            <a:ext cx="5092065" cy="5523442"/>
          </a:xfrm>
        </p:spPr>
        <p:txBody>
          <a:bodyPr anchor="t"/>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BE05082A-7C3C-4640-B7FE-7C53B0E7AE9F}"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2A8E6-A98A-4EBB-8F08-E4717BDE0DAA}" type="slidenum">
              <a:rPr lang="en-US" smtClean="0"/>
              <a:t>‹#›</a:t>
            </a:fld>
            <a:endParaRPr lang="en-US"/>
          </a:p>
        </p:txBody>
      </p:sp>
    </p:spTree>
    <p:extLst>
      <p:ext uri="{BB962C8B-B14F-4D97-AF65-F5344CB8AC3E}">
        <p14:creationId xmlns:p14="http://schemas.microsoft.com/office/powerpoint/2010/main" val="557151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BE05082A-7C3C-4640-B7FE-7C53B0E7AE9F}" type="datetimeFigureOut">
              <a:rPr lang="en-US" smtClean="0"/>
              <a:t>7/7/2024</a:t>
            </a:fld>
            <a:endParaRPr lang="en-US"/>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5CC2A8E6-A98A-4EBB-8F08-E4717BDE0DAA}" type="slidenum">
              <a:rPr lang="en-US" smtClean="0"/>
              <a:t>‹#›</a:t>
            </a:fld>
            <a:endParaRPr lang="en-US"/>
          </a:p>
        </p:txBody>
      </p:sp>
    </p:spTree>
    <p:extLst>
      <p:ext uri="{BB962C8B-B14F-4D97-AF65-F5344CB8AC3E}">
        <p14:creationId xmlns:p14="http://schemas.microsoft.com/office/powerpoint/2010/main" val="27465732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4380" y="651036"/>
            <a:ext cx="8549640" cy="2705947"/>
          </a:xfrm>
        </p:spPr>
        <p:txBody>
          <a:bodyPr>
            <a:normAutofit fontScale="90000"/>
          </a:bodyPr>
          <a:lstStyle/>
          <a:p>
            <a:r>
              <a:rPr lang="en-US" dirty="0">
                <a:latin typeface="Garamond" panose="02020404030301010803" pitchFamily="18" charset="0"/>
              </a:rPr>
              <a:t>Business Foundations Capstone </a:t>
            </a:r>
            <a:br>
              <a:rPr lang="en-US" dirty="0">
                <a:latin typeface="Garamond" panose="02020404030301010803" pitchFamily="18" charset="0"/>
              </a:rPr>
            </a:br>
            <a:r>
              <a:rPr lang="en-US" dirty="0">
                <a:latin typeface="Garamond" panose="02020404030301010803" pitchFamily="18" charset="0"/>
              </a:rPr>
              <a:t>Framework for Analysis</a:t>
            </a:r>
          </a:p>
        </p:txBody>
      </p:sp>
      <p:sp>
        <p:nvSpPr>
          <p:cNvPr id="3" name="Subtitle 2"/>
          <p:cNvSpPr>
            <a:spLocks noGrp="1"/>
          </p:cNvSpPr>
          <p:nvPr>
            <p:ph type="subTitle" idx="1"/>
          </p:nvPr>
        </p:nvSpPr>
        <p:spPr>
          <a:xfrm>
            <a:off x="1257300" y="4082309"/>
            <a:ext cx="7543800" cy="3143088"/>
          </a:xfrm>
        </p:spPr>
        <p:txBody>
          <a:bodyPr>
            <a:normAutofit fontScale="92500" lnSpcReduction="10000"/>
          </a:bodyPr>
          <a:lstStyle/>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Shaghayegh Haghbin</a:t>
            </a:r>
          </a:p>
          <a:p>
            <a:r>
              <a:rPr lang="en-US" dirty="0">
                <a:latin typeface="Garamond" panose="02020404030301010803" pitchFamily="18" charset="0"/>
              </a:rPr>
              <a:t>04/07/2024</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pic>
        <p:nvPicPr>
          <p:cNvPr id="6" name="Picture 5" descr="A logo with a purple hexagon and black text&#10;&#10;Description automatically generated">
            <a:extLst>
              <a:ext uri="{FF2B5EF4-FFF2-40B4-BE49-F238E27FC236}">
                <a16:creationId xmlns:a16="http://schemas.microsoft.com/office/drawing/2014/main" id="{81411ED9-325B-27A4-C96D-896DF2E4CB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3421" y="3432492"/>
            <a:ext cx="1969751" cy="982926"/>
          </a:xfrm>
          <a:prstGeom prst="rect">
            <a:avLst/>
          </a:prstGeom>
        </p:spPr>
      </p:pic>
      <p:pic>
        <p:nvPicPr>
          <p:cNvPr id="11" name="Picture 10">
            <a:extLst>
              <a:ext uri="{FF2B5EF4-FFF2-40B4-BE49-F238E27FC236}">
                <a16:creationId xmlns:a16="http://schemas.microsoft.com/office/drawing/2014/main" id="{4DD5E82F-55CB-2C38-58D1-EAD4A93B9CA9}"/>
              </a:ext>
            </a:extLst>
          </p:cNvPr>
          <p:cNvPicPr>
            <a:picLocks noChangeAspect="1"/>
          </p:cNvPicPr>
          <p:nvPr/>
        </p:nvPicPr>
        <p:blipFill>
          <a:blip r:embed="rId4"/>
          <a:stretch>
            <a:fillRect/>
          </a:stretch>
        </p:blipFill>
        <p:spPr>
          <a:xfrm>
            <a:off x="4044324" y="4490927"/>
            <a:ext cx="1847944" cy="1657625"/>
          </a:xfrm>
          <a:prstGeom prst="rect">
            <a:avLst/>
          </a:prstGeom>
        </p:spPr>
      </p:pic>
    </p:spTree>
    <p:extLst>
      <p:ext uri="{BB962C8B-B14F-4D97-AF65-F5344CB8AC3E}">
        <p14:creationId xmlns:p14="http://schemas.microsoft.com/office/powerpoint/2010/main" val="180024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Nature and extent of demand (demand elasticity &amp; size of the market)</a:t>
            </a:r>
          </a:p>
        </p:txBody>
      </p:sp>
      <p:pic>
        <p:nvPicPr>
          <p:cNvPr id="6" name="Content Placeholder 5" descr="A graph and pie chart&#10;&#10;Description automatically generated">
            <a:extLst>
              <a:ext uri="{FF2B5EF4-FFF2-40B4-BE49-F238E27FC236}">
                <a16:creationId xmlns:a16="http://schemas.microsoft.com/office/drawing/2014/main" id="{106F793F-763B-13A7-7055-549C4AE5220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81297" y="1334814"/>
            <a:ext cx="4603531" cy="5828896"/>
          </a:xfrm>
        </p:spPr>
      </p:pic>
      <p:sp>
        <p:nvSpPr>
          <p:cNvPr id="7" name="Content Placeholder 3">
            <a:extLst>
              <a:ext uri="{FF2B5EF4-FFF2-40B4-BE49-F238E27FC236}">
                <a16:creationId xmlns:a16="http://schemas.microsoft.com/office/drawing/2014/main" id="{5A71559E-5C38-E965-EAFA-E194CF3C15F5}"/>
              </a:ext>
            </a:extLst>
          </p:cNvPr>
          <p:cNvSpPr txBox="1">
            <a:spLocks/>
          </p:cNvSpPr>
          <p:nvPr/>
        </p:nvSpPr>
        <p:spPr>
          <a:xfrm>
            <a:off x="0" y="1334814"/>
            <a:ext cx="5273895" cy="6348248"/>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500" b="1" dirty="0">
                <a:latin typeface="Garamond" panose="02020404030301010803" pitchFamily="18" charset="0"/>
              </a:rPr>
              <a:t>Market Size and Growth</a:t>
            </a:r>
            <a:r>
              <a:rPr lang="en-US" sz="1500" dirty="0">
                <a:latin typeface="Garamond" panose="02020404030301010803" pitchFamily="18" charset="0"/>
              </a:rPr>
              <a:t>: </a:t>
            </a:r>
          </a:p>
          <a:p>
            <a:pPr marL="0" indent="0">
              <a:lnSpc>
                <a:spcPct val="100000"/>
              </a:lnSpc>
              <a:spcBef>
                <a:spcPts val="0"/>
              </a:spcBef>
              <a:buFont typeface="Arial" panose="020B0604020202020204" pitchFamily="34" charset="0"/>
              <a:buNone/>
            </a:pPr>
            <a:endParaRPr lang="en-US" sz="1500" dirty="0"/>
          </a:p>
          <a:p>
            <a:pPr>
              <a:lnSpc>
                <a:spcPct val="100000"/>
              </a:lnSpc>
              <a:spcBef>
                <a:spcPts val="0"/>
              </a:spcBef>
              <a:buFont typeface="Wingdings" panose="05000000000000000000" pitchFamily="2" charset="2"/>
              <a:buChar char="ü"/>
            </a:pPr>
            <a:r>
              <a:rPr lang="en-US" sz="1500" dirty="0"/>
              <a:t>The market for eco-friendly products in the UAE shows significant growth from 2020 to 2024, with the market size increasing from 150 million AED to an estimated 450 million AED. </a:t>
            </a:r>
          </a:p>
          <a:p>
            <a:pPr>
              <a:lnSpc>
                <a:spcPct val="100000"/>
              </a:lnSpc>
              <a:spcBef>
                <a:spcPts val="0"/>
              </a:spcBef>
              <a:buFont typeface="Wingdings" panose="05000000000000000000" pitchFamily="2" charset="2"/>
              <a:buChar char="ü"/>
            </a:pPr>
            <a:endParaRPr lang="en-US" sz="1500" dirty="0"/>
          </a:p>
          <a:p>
            <a:pPr>
              <a:lnSpc>
                <a:spcPct val="100000"/>
              </a:lnSpc>
              <a:spcBef>
                <a:spcPts val="0"/>
              </a:spcBef>
              <a:buFont typeface="Wingdings" panose="05000000000000000000" pitchFamily="2" charset="2"/>
              <a:buChar char="ü"/>
            </a:pPr>
            <a:r>
              <a:rPr lang="en-US" sz="1500" dirty="0"/>
              <a:t>This reflects a compound annual growth rate of approximately 18%, driven by rising consumer awareness and preference for sustainable products.</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lnSpc>
                <a:spcPct val="100000"/>
              </a:lnSpc>
              <a:spcBef>
                <a:spcPts val="0"/>
              </a:spcBef>
              <a:buFont typeface="Arial" panose="020B0604020202020204" pitchFamily="34" charset="0"/>
              <a:buNone/>
            </a:pPr>
            <a:endParaRPr lang="en-US" sz="1500" b="1" dirty="0"/>
          </a:p>
          <a:p>
            <a:pPr marL="0" indent="0">
              <a:lnSpc>
                <a:spcPct val="100000"/>
              </a:lnSpc>
              <a:spcBef>
                <a:spcPts val="0"/>
              </a:spcBef>
              <a:buFont typeface="Arial" panose="020B0604020202020204" pitchFamily="34" charset="0"/>
              <a:buNone/>
            </a:pPr>
            <a:endParaRPr lang="en-US" sz="1500" b="1" dirty="0"/>
          </a:p>
          <a:p>
            <a:pPr marL="0" indent="0">
              <a:lnSpc>
                <a:spcPct val="100000"/>
              </a:lnSpc>
              <a:spcBef>
                <a:spcPts val="0"/>
              </a:spcBef>
              <a:buFont typeface="Arial" panose="020B0604020202020204" pitchFamily="34" charset="0"/>
              <a:buNone/>
            </a:pPr>
            <a:r>
              <a:rPr lang="en-US" sz="1500" b="1" dirty="0">
                <a:latin typeface="Garamond" panose="02020404030301010803" pitchFamily="18" charset="0"/>
              </a:rPr>
              <a:t>Demand Elasticity</a:t>
            </a:r>
            <a:r>
              <a:rPr lang="en-US" sz="1500" dirty="0">
                <a:latin typeface="Garamond" panose="02020404030301010803" pitchFamily="18" charset="0"/>
              </a:rPr>
              <a:t>: </a:t>
            </a:r>
          </a:p>
          <a:p>
            <a:pPr marL="0" indent="0">
              <a:lnSpc>
                <a:spcPct val="100000"/>
              </a:lnSpc>
              <a:spcBef>
                <a:spcPts val="0"/>
              </a:spcBef>
              <a:buFont typeface="Arial" panose="020B0604020202020204" pitchFamily="34" charset="0"/>
              <a:buNone/>
            </a:pPr>
            <a:endParaRPr lang="en-US" sz="1500" dirty="0"/>
          </a:p>
          <a:p>
            <a:pPr>
              <a:lnSpc>
                <a:spcPct val="100000"/>
              </a:lnSpc>
              <a:spcBef>
                <a:spcPts val="0"/>
              </a:spcBef>
              <a:buFont typeface="Wingdings" panose="05000000000000000000" pitchFamily="2" charset="2"/>
              <a:buChar char="ü"/>
            </a:pPr>
            <a:r>
              <a:rPr lang="en-US" sz="1500" dirty="0"/>
              <a:t>The demand for </a:t>
            </a:r>
            <a:r>
              <a:rPr lang="en-US" sz="1500" dirty="0" err="1"/>
              <a:t>EcoSip</a:t>
            </a:r>
            <a:r>
              <a:rPr lang="en-US" sz="1500" dirty="0"/>
              <a:t> </a:t>
            </a:r>
            <a:r>
              <a:rPr lang="en-US" sz="1500" dirty="0" err="1"/>
              <a:t>SmartStraws</a:t>
            </a:r>
            <a:r>
              <a:rPr lang="en-US" sz="1500" dirty="0"/>
              <a:t> is moderately elastic, influenced by three key factors: price sensitivity (30%), environmental impact (35%), and health benefits (35%).</a:t>
            </a:r>
          </a:p>
          <a:p>
            <a:pPr>
              <a:lnSpc>
                <a:spcPct val="100000"/>
              </a:lnSpc>
              <a:spcBef>
                <a:spcPts val="0"/>
              </a:spcBef>
              <a:buFont typeface="Wingdings" panose="05000000000000000000" pitchFamily="2" charset="2"/>
              <a:buChar char="ü"/>
            </a:pPr>
            <a:endParaRPr lang="en-US" sz="1500" dirty="0"/>
          </a:p>
          <a:p>
            <a:pPr>
              <a:lnSpc>
                <a:spcPct val="100000"/>
              </a:lnSpc>
              <a:spcBef>
                <a:spcPts val="0"/>
              </a:spcBef>
              <a:buFont typeface="Wingdings" panose="05000000000000000000" pitchFamily="2" charset="2"/>
              <a:buChar char="ü"/>
            </a:pPr>
            <a:r>
              <a:rPr lang="en-US" sz="1500" dirty="0"/>
              <a:t>Consumers are increasingly willing to switch to sustainable alternatives, particularly when these products are competitively priced and offer significant health and environmental benefits.</a:t>
            </a:r>
            <a:endParaRPr lang="en-US" sz="1500" i="1" dirty="0">
              <a:solidFill>
                <a:srgbClr val="7F7F7F"/>
              </a:solidFill>
            </a:endParaRPr>
          </a:p>
          <a:p>
            <a:pPr marL="0" indent="0">
              <a:lnSpc>
                <a:spcPct val="100000"/>
              </a:lnSpc>
              <a:spcBef>
                <a:spcPts val="0"/>
              </a:spcBef>
              <a:buFont typeface="Arial" panose="020B0604020202020204" pitchFamily="34" charset="0"/>
              <a:buNone/>
            </a:pPr>
            <a:endParaRPr lang="en-US" sz="15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2358648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Nature and extent of demand (demand elasticity &amp; size of the market)</a:t>
            </a:r>
          </a:p>
        </p:txBody>
      </p:sp>
      <p:sp>
        <p:nvSpPr>
          <p:cNvPr id="7" name="Content Placeholder 3">
            <a:extLst>
              <a:ext uri="{FF2B5EF4-FFF2-40B4-BE49-F238E27FC236}">
                <a16:creationId xmlns:a16="http://schemas.microsoft.com/office/drawing/2014/main" id="{5A71559E-5C38-E965-EAFA-E194CF3C15F5}"/>
              </a:ext>
            </a:extLst>
          </p:cNvPr>
          <p:cNvSpPr txBox="1">
            <a:spLocks/>
          </p:cNvSpPr>
          <p:nvPr/>
        </p:nvSpPr>
        <p:spPr>
          <a:xfrm>
            <a:off x="-1" y="1488005"/>
            <a:ext cx="9877427" cy="5675705"/>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500" b="1" dirty="0">
                <a:latin typeface="Garamond" panose="02020404030301010803" pitchFamily="18" charset="0"/>
              </a:rPr>
              <a:t>Drivers of Demand</a:t>
            </a:r>
            <a:r>
              <a:rPr lang="en-US" sz="1500" dirty="0">
                <a:latin typeface="Garamond" panose="02020404030301010803" pitchFamily="18" charset="0"/>
              </a:rPr>
              <a:t>: </a:t>
            </a:r>
          </a:p>
          <a:p>
            <a:pPr marL="0" indent="0">
              <a:lnSpc>
                <a:spcPct val="100000"/>
              </a:lnSpc>
              <a:spcBef>
                <a:spcPts val="0"/>
              </a:spcBef>
              <a:buFont typeface="Arial" panose="020B0604020202020204" pitchFamily="34" charset="0"/>
              <a:buNone/>
            </a:pPr>
            <a:endParaRPr lang="en-US" sz="1500" dirty="0"/>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Environmental Concerns</a:t>
            </a:r>
            <a:r>
              <a:rPr lang="en-US" sz="1500" dirty="0">
                <a:latin typeface="Garamond" panose="02020404030301010803" pitchFamily="18" charset="0"/>
              </a:rPr>
              <a:t>:</a:t>
            </a:r>
            <a:r>
              <a:rPr lang="en-US" sz="1500" dirty="0"/>
              <a:t> Growing awareness of environmental issues and the desire to reduce plastic waste are major drivers. Consumers are actively seeking products that contribute to sustainability.</a:t>
            </a:r>
          </a:p>
          <a:p>
            <a:pPr>
              <a:lnSpc>
                <a:spcPct val="100000"/>
              </a:lnSpc>
              <a:spcBef>
                <a:spcPts val="0"/>
              </a:spcBef>
              <a:buFont typeface="Wingdings" panose="05000000000000000000" pitchFamily="2" charset="2"/>
              <a:buChar char="Ø"/>
            </a:pPr>
            <a:endParaRPr lang="en-US" sz="1500" i="1" dirty="0">
              <a:solidFill>
                <a:srgbClr val="7F7F7F"/>
              </a:solidFill>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Health and Safety</a:t>
            </a:r>
            <a:r>
              <a:rPr lang="en-US" sz="1500" dirty="0">
                <a:latin typeface="Garamond" panose="02020404030301010803" pitchFamily="18" charset="0"/>
              </a:rPr>
              <a:t>:</a:t>
            </a:r>
            <a:r>
              <a:rPr lang="en-US" sz="1500" dirty="0"/>
              <a:t> Increased focus on health and wellness is driving demand for products that ensure safe drinking water, particularly among travelers, outdoor enthusiasts, and in regions with limited access to clean water.</a:t>
            </a:r>
            <a:endParaRPr lang="en-US" sz="1500" i="1" dirty="0">
              <a:solidFill>
                <a:srgbClr val="7F7F7F"/>
              </a:solidFill>
            </a:endParaRPr>
          </a:p>
          <a:p>
            <a:pPr>
              <a:lnSpc>
                <a:spcPct val="100000"/>
              </a:lnSpc>
              <a:spcBef>
                <a:spcPts val="0"/>
              </a:spcBef>
              <a:buFont typeface="Wingdings" panose="05000000000000000000" pitchFamily="2" charset="2"/>
              <a:buChar char="Ø"/>
            </a:pPr>
            <a:endParaRPr lang="en-US" sz="1500" i="1" dirty="0">
              <a:solidFill>
                <a:srgbClr val="7F7F7F"/>
              </a:solidFill>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Government Regulations</a:t>
            </a:r>
            <a:r>
              <a:rPr lang="en-US" sz="1500" dirty="0">
                <a:latin typeface="Garamond" panose="02020404030301010803" pitchFamily="18" charset="0"/>
              </a:rPr>
              <a:t>: </a:t>
            </a:r>
            <a:r>
              <a:rPr lang="en-US" sz="1500" dirty="0"/>
              <a:t>Supportive policies and regulations promoting sustainability and reducing plastic usage are encouraging the adoption of biodegradable products.</a:t>
            </a:r>
            <a:endParaRPr lang="en-US" sz="1500" i="1" dirty="0">
              <a:solidFill>
                <a:srgbClr val="7F7F7F"/>
              </a:solidFill>
            </a:endParaRPr>
          </a:p>
          <a:p>
            <a:pPr>
              <a:lnSpc>
                <a:spcPct val="100000"/>
              </a:lnSpc>
              <a:spcBef>
                <a:spcPts val="0"/>
              </a:spcBef>
              <a:buFont typeface="Wingdings" panose="05000000000000000000" pitchFamily="2" charset="2"/>
              <a:buChar char="Ø"/>
            </a:pPr>
            <a:endParaRPr lang="en-US" sz="1500" i="1" dirty="0">
              <a:solidFill>
                <a:srgbClr val="7F7F7F"/>
              </a:solidFill>
            </a:endParaRPr>
          </a:p>
          <a:p>
            <a:pPr marL="0" indent="0">
              <a:lnSpc>
                <a:spcPct val="100000"/>
              </a:lnSpc>
              <a:spcBef>
                <a:spcPts val="0"/>
              </a:spcBef>
              <a:buNone/>
            </a:pPr>
            <a:endParaRPr lang="en-US" sz="1050" i="1" dirty="0">
              <a:solidFill>
                <a:srgbClr val="7F7F7F"/>
              </a:solidFill>
              <a:latin typeface="Garamond" panose="02020404030301010803" pitchFamily="18" charset="0"/>
            </a:endParaRPr>
          </a:p>
          <a:p>
            <a:pPr marL="0" indent="0">
              <a:lnSpc>
                <a:spcPct val="100000"/>
              </a:lnSpc>
              <a:spcBef>
                <a:spcPts val="0"/>
              </a:spcBef>
              <a:buNone/>
            </a:pPr>
            <a:r>
              <a:rPr lang="en-US" sz="1500" b="1" dirty="0">
                <a:latin typeface="Garamond" panose="02020404030301010803" pitchFamily="18" charset="0"/>
              </a:rPr>
              <a:t>Consumer Segments</a:t>
            </a:r>
            <a:r>
              <a:rPr lang="en-US" sz="1500" dirty="0">
                <a:latin typeface="Garamond" panose="02020404030301010803" pitchFamily="18" charset="0"/>
              </a:rPr>
              <a:t>:</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Eco-Conscious Consumers</a:t>
            </a:r>
            <a:r>
              <a:rPr lang="en-US" sz="1500" dirty="0">
                <a:latin typeface="Garamond" panose="02020404030301010803" pitchFamily="18" charset="0"/>
              </a:rPr>
              <a:t>:</a:t>
            </a:r>
            <a:r>
              <a:rPr lang="en-US" sz="1500" dirty="0"/>
              <a:t> Individuals who prioritize sustainability and are willing to pay a premium for eco-friendly products.</a:t>
            </a:r>
            <a:endParaRPr lang="en-US" sz="1500" i="1" dirty="0">
              <a:solidFill>
                <a:srgbClr val="7F7F7F"/>
              </a:solidFill>
            </a:endParaRPr>
          </a:p>
          <a:p>
            <a:pPr>
              <a:lnSpc>
                <a:spcPct val="100000"/>
              </a:lnSpc>
              <a:spcBef>
                <a:spcPts val="0"/>
              </a:spcBef>
              <a:buFont typeface="Wingdings" panose="05000000000000000000" pitchFamily="2" charset="2"/>
              <a:buChar char="Ø"/>
            </a:pPr>
            <a:endParaRPr lang="en-US" sz="1500" i="1" dirty="0">
              <a:solidFill>
                <a:srgbClr val="7F7F7F"/>
              </a:solidFill>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Travelers and Adventurers</a:t>
            </a:r>
            <a:r>
              <a:rPr lang="en-US" sz="1500" dirty="0">
                <a:latin typeface="Garamond" panose="02020404030301010803" pitchFamily="18" charset="0"/>
              </a:rPr>
              <a:t>: </a:t>
            </a:r>
            <a:r>
              <a:rPr lang="en-US" sz="1500" dirty="0"/>
              <a:t>Those who require reliable access to clean water during their travels and outdoor activities.</a:t>
            </a:r>
            <a:endParaRPr lang="en-US" sz="1500" i="1" dirty="0">
              <a:solidFill>
                <a:srgbClr val="7F7F7F"/>
              </a:solidFill>
            </a:endParaRPr>
          </a:p>
          <a:p>
            <a:pPr>
              <a:lnSpc>
                <a:spcPct val="100000"/>
              </a:lnSpc>
              <a:spcBef>
                <a:spcPts val="0"/>
              </a:spcBef>
              <a:buFont typeface="Wingdings" panose="05000000000000000000" pitchFamily="2" charset="2"/>
              <a:buChar char="Ø"/>
            </a:pPr>
            <a:endParaRPr lang="en-US" sz="1500" i="1" dirty="0">
              <a:solidFill>
                <a:srgbClr val="7F7F7F"/>
              </a:solidFill>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Health-Conscious Individuals</a:t>
            </a:r>
            <a:r>
              <a:rPr lang="en-US" sz="1500" dirty="0">
                <a:latin typeface="Garamond" panose="02020404030301010803" pitchFamily="18" charset="0"/>
              </a:rPr>
              <a:t>: </a:t>
            </a:r>
            <a:r>
              <a:rPr lang="en-US" sz="1500" dirty="0"/>
              <a:t>Consumers focused on health and safety, looking for products that protect them from contaminants.</a:t>
            </a:r>
            <a:endParaRPr lang="en-US" sz="1500" i="1" dirty="0">
              <a:solidFill>
                <a:srgbClr val="7F7F7F"/>
              </a:solidFill>
            </a:endParaRPr>
          </a:p>
          <a:p>
            <a:pPr marL="0" indent="0">
              <a:lnSpc>
                <a:spcPct val="100000"/>
              </a:lnSpc>
              <a:spcBef>
                <a:spcPts val="0"/>
              </a:spcBef>
              <a:buFont typeface="Arial" panose="020B0604020202020204" pitchFamily="34" charset="0"/>
              <a:buNone/>
            </a:pPr>
            <a:endParaRPr lang="en-US" sz="1500" dirty="0"/>
          </a:p>
        </p:txBody>
      </p:sp>
    </p:spTree>
    <p:extLst>
      <p:ext uri="{BB962C8B-B14F-4D97-AF65-F5344CB8AC3E}">
        <p14:creationId xmlns:p14="http://schemas.microsoft.com/office/powerpoint/2010/main" val="1030058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Nature and extent of demand (demand elasticity &amp; size of the market)</a:t>
            </a:r>
          </a:p>
        </p:txBody>
      </p:sp>
      <p:sp>
        <p:nvSpPr>
          <p:cNvPr id="7" name="Content Placeholder 3">
            <a:extLst>
              <a:ext uri="{FF2B5EF4-FFF2-40B4-BE49-F238E27FC236}">
                <a16:creationId xmlns:a16="http://schemas.microsoft.com/office/drawing/2014/main" id="{5A71559E-5C38-E965-EAFA-E194CF3C15F5}"/>
              </a:ext>
            </a:extLst>
          </p:cNvPr>
          <p:cNvSpPr txBox="1">
            <a:spLocks/>
          </p:cNvSpPr>
          <p:nvPr/>
        </p:nvSpPr>
        <p:spPr>
          <a:xfrm>
            <a:off x="0" y="1488005"/>
            <a:ext cx="5029200" cy="6118405"/>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500" b="1" dirty="0">
                <a:latin typeface="Garamond" panose="02020404030301010803" pitchFamily="18" charset="0"/>
              </a:rPr>
              <a:t>Drivers of Demand</a:t>
            </a:r>
            <a:r>
              <a:rPr lang="en-US" sz="1500" dirty="0">
                <a:latin typeface="Garamond" panose="02020404030301010803" pitchFamily="18" charset="0"/>
              </a:rPr>
              <a:t>: </a:t>
            </a:r>
          </a:p>
          <a:p>
            <a:pPr marL="0" indent="0">
              <a:lnSpc>
                <a:spcPct val="100000"/>
              </a:lnSpc>
              <a:spcBef>
                <a:spcPts val="0"/>
              </a:spcBef>
              <a:buFont typeface="Arial" panose="020B0604020202020204" pitchFamily="34" charset="0"/>
              <a:buNone/>
            </a:pPr>
            <a:endParaRPr lang="en-US" sz="1500"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Environmental concerns (40%) are the primary driver for </a:t>
            </a:r>
            <a:r>
              <a:rPr lang="en-US" sz="1500" dirty="0" err="1"/>
              <a:t>EcoSip</a:t>
            </a:r>
            <a:r>
              <a:rPr lang="en-US" sz="1500" dirty="0"/>
              <a:t> </a:t>
            </a:r>
            <a:r>
              <a:rPr lang="en-US" sz="1500" dirty="0" err="1"/>
              <a:t>SmartStraws</a:t>
            </a:r>
            <a:r>
              <a:rPr lang="en-US" sz="1500" dirty="0"/>
              <a:t>, reflecting growing awareness of sustainability.</a:t>
            </a:r>
            <a:endParaRPr lang="en-US" sz="1500" dirty="0">
              <a:latin typeface="Garamond" panose="02020404030301010803" pitchFamily="18" charset="0"/>
            </a:endParaRPr>
          </a:p>
          <a:p>
            <a:pPr>
              <a:lnSpc>
                <a:spcPct val="100000"/>
              </a:lnSpc>
              <a:spcBef>
                <a:spcPts val="0"/>
              </a:spcBef>
              <a:buFont typeface="Wingdings" panose="05000000000000000000" pitchFamily="2" charset="2"/>
              <a:buChar char="ü"/>
            </a:pPr>
            <a:endParaRPr lang="en-US" sz="1500"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Health and safety (35%) follow closely, highlighting the importance of clean drinking water.</a:t>
            </a:r>
          </a:p>
          <a:p>
            <a:pPr>
              <a:lnSpc>
                <a:spcPct val="100000"/>
              </a:lnSpc>
              <a:spcBef>
                <a:spcPts val="0"/>
              </a:spcBef>
              <a:buFont typeface="Wingdings" panose="05000000000000000000" pitchFamily="2" charset="2"/>
              <a:buChar char="ü"/>
            </a:pPr>
            <a:endParaRPr lang="en-US" sz="1500"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Government regulations (25%) also play a significant role, promoting the adoption of biodegradable products.</a:t>
            </a:r>
            <a:endParaRPr lang="en-US" sz="1500" dirty="0">
              <a:latin typeface="Garamond" panose="02020404030301010803" pitchFamily="18" charset="0"/>
            </a:endParaRPr>
          </a:p>
          <a:p>
            <a:pPr marL="0" indent="0">
              <a:lnSpc>
                <a:spcPct val="100000"/>
              </a:lnSpc>
              <a:spcBef>
                <a:spcPts val="0"/>
              </a:spcBef>
              <a:buFont typeface="Arial" panose="020B0604020202020204" pitchFamily="34" charset="0"/>
              <a:buNone/>
            </a:pPr>
            <a:endParaRPr lang="en-US" sz="1500" dirty="0"/>
          </a:p>
          <a:p>
            <a:pPr marL="0" indent="0">
              <a:lnSpc>
                <a:spcPct val="100000"/>
              </a:lnSpc>
              <a:spcBef>
                <a:spcPts val="0"/>
              </a:spcBef>
              <a:buNone/>
            </a:pPr>
            <a:endParaRPr lang="en-US" sz="1050" i="1" dirty="0">
              <a:solidFill>
                <a:srgbClr val="7F7F7F"/>
              </a:solidFill>
              <a:latin typeface="Garamond" panose="02020404030301010803" pitchFamily="18" charset="0"/>
            </a:endParaRPr>
          </a:p>
          <a:p>
            <a:pPr marL="0" indent="0">
              <a:lnSpc>
                <a:spcPct val="100000"/>
              </a:lnSpc>
              <a:spcBef>
                <a:spcPts val="0"/>
              </a:spcBef>
              <a:buNone/>
            </a:pPr>
            <a:r>
              <a:rPr lang="en-US" sz="1500" b="1" dirty="0">
                <a:latin typeface="Garamond" panose="02020404030301010803" pitchFamily="18" charset="0"/>
              </a:rPr>
              <a:t>Consumer Segments</a:t>
            </a:r>
            <a:r>
              <a:rPr lang="en-US" sz="1500" dirty="0">
                <a:latin typeface="Garamond" panose="02020404030301010803" pitchFamily="18" charset="0"/>
              </a:rPr>
              <a:t>:</a:t>
            </a:r>
          </a:p>
          <a:p>
            <a:pPr marL="0" indent="0">
              <a:lnSpc>
                <a:spcPct val="100000"/>
              </a:lnSpc>
              <a:spcBef>
                <a:spcPts val="0"/>
              </a:spcBef>
              <a:buNone/>
            </a:pPr>
            <a:endParaRPr lang="en-US" sz="1500"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Eco-conscious consumers (40%) are the largest segment, willing to pay a premium for sustainability.</a:t>
            </a:r>
            <a:endParaRPr lang="en-US" sz="1500" dirty="0">
              <a:latin typeface="Garamond" panose="02020404030301010803" pitchFamily="18" charset="0"/>
            </a:endParaRPr>
          </a:p>
          <a:p>
            <a:pPr>
              <a:lnSpc>
                <a:spcPct val="100000"/>
              </a:lnSpc>
              <a:spcBef>
                <a:spcPts val="0"/>
              </a:spcBef>
              <a:buFont typeface="Wingdings" panose="05000000000000000000" pitchFamily="2" charset="2"/>
              <a:buChar char="ü"/>
            </a:pPr>
            <a:endParaRPr lang="en-US" sz="1500"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Travelers and adventurers (30%) seek reliable access to clean water, while health-conscious individuals (30%) prioritize products that protect them from contaminants.</a:t>
            </a:r>
            <a:endParaRPr lang="en-US" sz="1500" dirty="0">
              <a:latin typeface="Garamond" panose="02020404030301010803" pitchFamily="18" charset="0"/>
            </a:endParaRPr>
          </a:p>
          <a:p>
            <a:pPr marL="0" indent="0">
              <a:lnSpc>
                <a:spcPct val="100000"/>
              </a:lnSpc>
              <a:spcBef>
                <a:spcPts val="0"/>
              </a:spcBef>
              <a:buNone/>
            </a:pPr>
            <a:endParaRPr lang="en-US" sz="1500" i="1" dirty="0">
              <a:solidFill>
                <a:srgbClr val="7F7F7F"/>
              </a:solidFill>
              <a:latin typeface="Garamond" panose="02020404030301010803" pitchFamily="18" charset="0"/>
            </a:endParaRPr>
          </a:p>
        </p:txBody>
      </p:sp>
      <p:pic>
        <p:nvPicPr>
          <p:cNvPr id="5" name="Picture 4" descr="A pie chart with different colored circles&#10;&#10;Description automatically generated">
            <a:extLst>
              <a:ext uri="{FF2B5EF4-FFF2-40B4-BE49-F238E27FC236}">
                <a16:creationId xmlns:a16="http://schemas.microsoft.com/office/drawing/2014/main" id="{13804B35-D1FF-B62E-E22B-1707F8EC53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1" y="1404578"/>
            <a:ext cx="4848226" cy="5679394"/>
          </a:xfrm>
          <a:prstGeom prst="rect">
            <a:avLst/>
          </a:prstGeom>
        </p:spPr>
      </p:pic>
    </p:spTree>
    <p:extLst>
      <p:ext uri="{BB962C8B-B14F-4D97-AF65-F5344CB8AC3E}">
        <p14:creationId xmlns:p14="http://schemas.microsoft.com/office/powerpoint/2010/main" val="3710891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Industry structure (entry/exit barriers)</a:t>
            </a:r>
          </a:p>
        </p:txBody>
      </p:sp>
      <p:sp>
        <p:nvSpPr>
          <p:cNvPr id="4" name="Content Placeholder 3"/>
          <p:cNvSpPr>
            <a:spLocks noGrp="1"/>
          </p:cNvSpPr>
          <p:nvPr>
            <p:ph idx="1"/>
          </p:nvPr>
        </p:nvSpPr>
        <p:spPr>
          <a:xfrm>
            <a:off x="0" y="1279790"/>
            <a:ext cx="4064484" cy="5883920"/>
          </a:xfrm>
        </p:spPr>
        <p:txBody>
          <a:bodyPr>
            <a:noAutofit/>
          </a:bodyPr>
          <a:lstStyle/>
          <a:p>
            <a:pPr marL="0" indent="0">
              <a:lnSpc>
                <a:spcPct val="100000"/>
              </a:lnSpc>
              <a:spcBef>
                <a:spcPts val="0"/>
              </a:spcBef>
              <a:buNone/>
            </a:pPr>
            <a:r>
              <a:rPr lang="en-US" sz="1500" b="1" dirty="0">
                <a:latin typeface="Garamond" panose="02020404030301010803" pitchFamily="18" charset="0"/>
              </a:rPr>
              <a:t>State of the Industry</a:t>
            </a:r>
            <a:r>
              <a:rPr lang="en-US" sz="1500" dirty="0">
                <a:latin typeface="Garamond" panose="02020404030301010803" pitchFamily="18" charset="0"/>
              </a:rPr>
              <a:t>:</a:t>
            </a:r>
          </a:p>
          <a:p>
            <a:pPr marL="0" indent="0">
              <a:lnSpc>
                <a:spcPct val="100000"/>
              </a:lnSpc>
              <a:spcBef>
                <a:spcPts val="0"/>
              </a:spcBef>
              <a:buNone/>
            </a:pPr>
            <a:endParaRPr lang="en-US" sz="1500" dirty="0"/>
          </a:p>
          <a:p>
            <a:pPr>
              <a:lnSpc>
                <a:spcPct val="100000"/>
              </a:lnSpc>
              <a:spcBef>
                <a:spcPts val="0"/>
              </a:spcBef>
              <a:buFont typeface="Wingdings" panose="05000000000000000000" pitchFamily="2" charset="2"/>
              <a:buChar char="Ø"/>
            </a:pPr>
            <a:r>
              <a:rPr lang="en-US" sz="1500" dirty="0"/>
              <a:t>The eco-friendly and sustainable products industry in the UAE is thriving, driven by increased consumer awareness and governmental support for sustainable practices.</a:t>
            </a:r>
          </a:p>
          <a:p>
            <a:pPr marL="0" indent="0">
              <a:lnSpc>
                <a:spcPct val="100000"/>
              </a:lnSpc>
              <a:spcBef>
                <a:spcPts val="0"/>
              </a:spcBef>
              <a:buNone/>
            </a:pPr>
            <a:endParaRPr lang="en-US" sz="1500" dirty="0"/>
          </a:p>
          <a:p>
            <a:pPr>
              <a:lnSpc>
                <a:spcPct val="100000"/>
              </a:lnSpc>
              <a:spcBef>
                <a:spcPts val="0"/>
              </a:spcBef>
              <a:buFont typeface="Wingdings" panose="05000000000000000000" pitchFamily="2" charset="2"/>
              <a:buChar char="Ø"/>
            </a:pPr>
            <a:r>
              <a:rPr lang="en-US" sz="1500" dirty="0"/>
              <a:t>This industry includes a wide range of products such as biodegradable utensils, reusable water bottles, eco-friendly packaging, and now, biodegradable water purification straws like </a:t>
            </a:r>
            <a:r>
              <a:rPr lang="en-US" sz="1500" dirty="0" err="1"/>
              <a:t>EcoSip</a:t>
            </a:r>
            <a:r>
              <a:rPr lang="en-US" sz="1500" dirty="0"/>
              <a:t> </a:t>
            </a:r>
            <a:r>
              <a:rPr lang="en-US" sz="1500" dirty="0" err="1"/>
              <a:t>SmartStraws</a:t>
            </a:r>
            <a:r>
              <a:rPr lang="en-US" sz="1500" dirty="0"/>
              <a:t>.</a:t>
            </a:r>
          </a:p>
          <a:p>
            <a:pPr marL="0" indent="0">
              <a:lnSpc>
                <a:spcPct val="100000"/>
              </a:lnSpc>
              <a:spcBef>
                <a:spcPts val="0"/>
              </a:spcBef>
              <a:buNone/>
            </a:pPr>
            <a:endParaRPr lang="en-US" sz="1500" dirty="0"/>
          </a:p>
          <a:p>
            <a:pPr marL="0" indent="0">
              <a:lnSpc>
                <a:spcPct val="100000"/>
              </a:lnSpc>
              <a:spcBef>
                <a:spcPts val="0"/>
              </a:spcBef>
              <a:buNone/>
            </a:pPr>
            <a:r>
              <a:rPr lang="en-US" sz="1500" b="1" dirty="0">
                <a:latin typeface="Garamond" panose="02020404030301010803" pitchFamily="18" charset="0"/>
              </a:rPr>
              <a:t>Current Leaders and Competitors</a:t>
            </a:r>
            <a:r>
              <a:rPr lang="en-US" sz="1500" dirty="0">
                <a:latin typeface="Garamond" panose="02020404030301010803" pitchFamily="18" charset="0"/>
              </a:rPr>
              <a:t>:</a:t>
            </a:r>
          </a:p>
          <a:p>
            <a:pPr marL="0" indent="0">
              <a:lnSpc>
                <a:spcPct val="100000"/>
              </a:lnSpc>
              <a:spcBef>
                <a:spcPts val="0"/>
              </a:spcBef>
              <a:buNone/>
            </a:pPr>
            <a:endParaRPr lang="en-US" sz="1500" dirty="0"/>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Leaders</a:t>
            </a:r>
            <a:r>
              <a:rPr lang="en-US" sz="1500" dirty="0">
                <a:latin typeface="Garamond" panose="02020404030301010803" pitchFamily="18" charset="0"/>
              </a:rPr>
              <a:t>:</a:t>
            </a:r>
            <a:r>
              <a:rPr lang="en-US" sz="1500" dirty="0"/>
              <a:t> The industry is led by well-established brands like </a:t>
            </a:r>
            <a:r>
              <a:rPr lang="en-US" sz="1500" dirty="0" err="1"/>
              <a:t>EcoVessel</a:t>
            </a:r>
            <a:r>
              <a:rPr lang="en-US" sz="1500" dirty="0"/>
              <a:t>, Hydro Flask, and LifeStraw, which are known for their high-quality, eco-friendly products.</a:t>
            </a:r>
          </a:p>
          <a:p>
            <a:pPr marL="0" indent="0">
              <a:lnSpc>
                <a:spcPct val="100000"/>
              </a:lnSpc>
              <a:spcBef>
                <a:spcPts val="0"/>
              </a:spcBef>
              <a:buNone/>
            </a:pPr>
            <a:endParaRPr lang="en-US" sz="1500" dirty="0"/>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Competitors</a:t>
            </a:r>
            <a:r>
              <a:rPr lang="en-US" sz="1500" dirty="0">
                <a:latin typeface="Garamond" panose="02020404030301010803" pitchFamily="18" charset="0"/>
              </a:rPr>
              <a:t>:</a:t>
            </a:r>
            <a:r>
              <a:rPr lang="en-US" sz="1500" dirty="0"/>
              <a:t> Emerging brands such as </a:t>
            </a:r>
            <a:r>
              <a:rPr lang="en-US" sz="1500" dirty="0" err="1"/>
              <a:t>Stojo</a:t>
            </a:r>
            <a:r>
              <a:rPr lang="en-US" sz="1500" dirty="0"/>
              <a:t> and </a:t>
            </a:r>
            <a:r>
              <a:rPr lang="en-US" sz="1500" dirty="0" err="1"/>
              <a:t>S’well</a:t>
            </a:r>
            <a:r>
              <a:rPr lang="en-US" sz="1500" dirty="0"/>
              <a:t> are also gaining market share by offering innovative and sustainable solutions.</a:t>
            </a:r>
          </a:p>
          <a:p>
            <a:pPr marL="0" indent="0">
              <a:lnSpc>
                <a:spcPct val="100000"/>
              </a:lnSpc>
              <a:spcBef>
                <a:spcPts val="0"/>
              </a:spcBef>
              <a:buNone/>
            </a:pPr>
            <a:endParaRPr lang="en-US" sz="1500" dirty="0"/>
          </a:p>
          <a:p>
            <a:pPr marL="0" indent="0">
              <a:lnSpc>
                <a:spcPct val="100000"/>
              </a:lnSpc>
              <a:spcBef>
                <a:spcPts val="0"/>
              </a:spcBef>
              <a:buNone/>
            </a:pPr>
            <a:endParaRPr lang="en-US" sz="1500" dirty="0"/>
          </a:p>
        </p:txBody>
      </p:sp>
      <p:pic>
        <p:nvPicPr>
          <p:cNvPr id="6" name="Picture 5" descr="A pie chart with different colored circles&#10;&#10;Description automatically generated">
            <a:extLst>
              <a:ext uri="{FF2B5EF4-FFF2-40B4-BE49-F238E27FC236}">
                <a16:creationId xmlns:a16="http://schemas.microsoft.com/office/drawing/2014/main" id="{74CF386E-52D9-AEEA-6039-172603BF9F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4485" y="2104735"/>
            <a:ext cx="5812941" cy="3731096"/>
          </a:xfrm>
          <a:prstGeom prst="rect">
            <a:avLst/>
          </a:prstGeom>
        </p:spPr>
      </p:pic>
    </p:spTree>
    <p:extLst>
      <p:ext uri="{BB962C8B-B14F-4D97-AF65-F5344CB8AC3E}">
        <p14:creationId xmlns:p14="http://schemas.microsoft.com/office/powerpoint/2010/main" val="162978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Industry structure (entry/exit barriers)</a:t>
            </a:r>
          </a:p>
        </p:txBody>
      </p:sp>
      <p:pic>
        <p:nvPicPr>
          <p:cNvPr id="6" name="Content Placeholder 5" descr="A graph of a number of different colored bars&#10;&#10;Description automatically generated with medium confidence">
            <a:extLst>
              <a:ext uri="{FF2B5EF4-FFF2-40B4-BE49-F238E27FC236}">
                <a16:creationId xmlns:a16="http://schemas.microsoft.com/office/drawing/2014/main" id="{A0148090-E108-9A42-94D2-848F58CBBD3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48227" y="1954924"/>
            <a:ext cx="5105070" cy="4772721"/>
          </a:xfrm>
        </p:spPr>
      </p:pic>
      <p:sp>
        <p:nvSpPr>
          <p:cNvPr id="7" name="Content Placeholder 3">
            <a:extLst>
              <a:ext uri="{FF2B5EF4-FFF2-40B4-BE49-F238E27FC236}">
                <a16:creationId xmlns:a16="http://schemas.microsoft.com/office/drawing/2014/main" id="{18D85E6C-7081-FEEB-1427-F79A4C9DCF46}"/>
              </a:ext>
            </a:extLst>
          </p:cNvPr>
          <p:cNvSpPr txBox="1">
            <a:spLocks/>
          </p:cNvSpPr>
          <p:nvPr/>
        </p:nvSpPr>
        <p:spPr>
          <a:xfrm>
            <a:off x="0" y="1485648"/>
            <a:ext cx="4848226" cy="5934656"/>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500" b="1" dirty="0">
                <a:latin typeface="Garamond" panose="02020404030301010803" pitchFamily="18" charset="0"/>
              </a:rPr>
              <a:t>State of the Industry</a:t>
            </a:r>
            <a:r>
              <a:rPr lang="en-US" sz="1500" dirty="0">
                <a:latin typeface="Garamond" panose="02020404030301010803" pitchFamily="18" charset="0"/>
              </a:rPr>
              <a:t>:</a:t>
            </a:r>
          </a:p>
          <a:p>
            <a:pPr marL="0" indent="0">
              <a:lnSpc>
                <a:spcPct val="100000"/>
              </a:lnSpc>
              <a:spcBef>
                <a:spcPts val="0"/>
              </a:spcBef>
              <a:buFont typeface="Arial" panose="020B0604020202020204" pitchFamily="34" charset="0"/>
              <a:buNone/>
            </a:pPr>
            <a:endParaRPr lang="en-US" sz="1500" dirty="0"/>
          </a:p>
          <a:p>
            <a:pPr>
              <a:lnSpc>
                <a:spcPct val="100000"/>
              </a:lnSpc>
              <a:spcBef>
                <a:spcPts val="0"/>
              </a:spcBef>
              <a:buFont typeface="Wingdings" panose="05000000000000000000" pitchFamily="2" charset="2"/>
              <a:buChar char="ü"/>
            </a:pPr>
            <a:r>
              <a:rPr lang="en-US" sz="1500" dirty="0"/>
              <a:t>The eco-friendly and sustainable products industry in the UAE is experiencing robust growth, with industry growth percentages increasing from 10% in 2020 to 30% in 2024.</a:t>
            </a:r>
          </a:p>
          <a:p>
            <a:pPr>
              <a:lnSpc>
                <a:spcPct val="100000"/>
              </a:lnSpc>
              <a:spcBef>
                <a:spcPts val="0"/>
              </a:spcBef>
              <a:buFont typeface="Wingdings" panose="05000000000000000000" pitchFamily="2" charset="2"/>
              <a:buChar char="ü"/>
            </a:pPr>
            <a:endParaRPr lang="en-US" sz="1500" dirty="0"/>
          </a:p>
          <a:p>
            <a:pPr>
              <a:lnSpc>
                <a:spcPct val="100000"/>
              </a:lnSpc>
              <a:spcBef>
                <a:spcPts val="0"/>
              </a:spcBef>
              <a:buFont typeface="Wingdings" panose="05000000000000000000" pitchFamily="2" charset="2"/>
              <a:buChar char="ü"/>
            </a:pPr>
            <a:r>
              <a:rPr lang="en-US" sz="1500" dirty="0"/>
              <a:t>This indicates a thriving market driven by heightened consumer awareness and strong governmental support for sustainable practices.</a:t>
            </a:r>
          </a:p>
          <a:p>
            <a:pPr marL="0" indent="0">
              <a:lnSpc>
                <a:spcPct val="100000"/>
              </a:lnSpc>
              <a:spcBef>
                <a:spcPts val="0"/>
              </a:spcBef>
              <a:buFont typeface="Arial" panose="020B0604020202020204" pitchFamily="34" charset="0"/>
              <a:buNone/>
            </a:pPr>
            <a:endParaRPr lang="en-US" sz="1500" dirty="0"/>
          </a:p>
          <a:p>
            <a:pPr marL="0" indent="0">
              <a:lnSpc>
                <a:spcPct val="100000"/>
              </a:lnSpc>
              <a:spcBef>
                <a:spcPts val="0"/>
              </a:spcBef>
              <a:buFont typeface="Arial" panose="020B0604020202020204" pitchFamily="34" charset="0"/>
              <a:buNone/>
            </a:pPr>
            <a:r>
              <a:rPr lang="en-US" sz="1500" b="1" dirty="0">
                <a:latin typeface="Garamond" panose="02020404030301010803" pitchFamily="18" charset="0"/>
              </a:rPr>
              <a:t>Current Leaders and Competitors</a:t>
            </a:r>
            <a:r>
              <a:rPr lang="en-US" sz="1500" dirty="0">
                <a:latin typeface="Garamond" panose="02020404030301010803" pitchFamily="18" charset="0"/>
              </a:rPr>
              <a:t>:</a:t>
            </a:r>
          </a:p>
          <a:p>
            <a:pPr marL="0" indent="0">
              <a:lnSpc>
                <a:spcPct val="100000"/>
              </a:lnSpc>
              <a:spcBef>
                <a:spcPts val="0"/>
              </a:spcBef>
              <a:buFont typeface="Arial" panose="020B0604020202020204" pitchFamily="34" charset="0"/>
              <a:buNone/>
            </a:pPr>
            <a:endParaRPr lang="en-US" sz="1500" dirty="0"/>
          </a:p>
          <a:p>
            <a:pPr>
              <a:lnSpc>
                <a:spcPct val="100000"/>
              </a:lnSpc>
              <a:spcBef>
                <a:spcPts val="0"/>
              </a:spcBef>
              <a:buFont typeface="Wingdings" panose="05000000000000000000" pitchFamily="2" charset="2"/>
              <a:buChar char="ü"/>
            </a:pPr>
            <a:r>
              <a:rPr lang="en-US" sz="1500" b="1" dirty="0">
                <a:latin typeface="Garamond" panose="02020404030301010803" pitchFamily="18" charset="0"/>
              </a:rPr>
              <a:t>Leaders</a:t>
            </a:r>
            <a:r>
              <a:rPr lang="en-US" sz="1500" dirty="0">
                <a:latin typeface="Garamond" panose="02020404030301010803" pitchFamily="18" charset="0"/>
              </a:rPr>
              <a:t>:</a:t>
            </a:r>
            <a:r>
              <a:rPr lang="en-US" sz="1500" dirty="0"/>
              <a:t> Established brands like </a:t>
            </a:r>
            <a:r>
              <a:rPr lang="en-US" sz="1500" dirty="0" err="1"/>
              <a:t>EcoVessel</a:t>
            </a:r>
            <a:r>
              <a:rPr lang="en-US" sz="1500" dirty="0"/>
              <a:t>, Hydro Flask, and LifeStraw dominate the market, with their market share rising from 40% in 2020 to 60% in 2024. These brands are recognized for their high-quality and eco-friendly products.</a:t>
            </a:r>
          </a:p>
          <a:p>
            <a:pPr>
              <a:lnSpc>
                <a:spcPct val="100000"/>
              </a:lnSpc>
              <a:spcBef>
                <a:spcPts val="0"/>
              </a:spcBef>
              <a:buFont typeface="Wingdings" panose="05000000000000000000" pitchFamily="2" charset="2"/>
              <a:buChar char="ü"/>
            </a:pPr>
            <a:endParaRPr lang="en-US" sz="1500" dirty="0"/>
          </a:p>
          <a:p>
            <a:pPr>
              <a:lnSpc>
                <a:spcPct val="100000"/>
              </a:lnSpc>
              <a:spcBef>
                <a:spcPts val="0"/>
              </a:spcBef>
              <a:buFont typeface="Wingdings" panose="05000000000000000000" pitchFamily="2" charset="2"/>
              <a:buChar char="ü"/>
            </a:pPr>
            <a:r>
              <a:rPr lang="en-US" sz="1500" b="1" dirty="0">
                <a:latin typeface="Garamond" panose="02020404030301010803" pitchFamily="18" charset="0"/>
              </a:rPr>
              <a:t>Competitors</a:t>
            </a:r>
            <a:r>
              <a:rPr lang="en-US" sz="1500" dirty="0">
                <a:latin typeface="Garamond" panose="02020404030301010803" pitchFamily="18" charset="0"/>
              </a:rPr>
              <a:t>:</a:t>
            </a:r>
            <a:r>
              <a:rPr lang="en-US" sz="1500" dirty="0"/>
              <a:t> Emerging brands such as </a:t>
            </a:r>
            <a:r>
              <a:rPr lang="en-US" sz="1500" dirty="0" err="1"/>
              <a:t>Stojo</a:t>
            </a:r>
            <a:r>
              <a:rPr lang="en-US" sz="1500" dirty="0"/>
              <a:t> and </a:t>
            </a:r>
            <a:r>
              <a:rPr lang="en-US" sz="1500" dirty="0" err="1"/>
              <a:t>S’well</a:t>
            </a:r>
            <a:r>
              <a:rPr lang="en-US" sz="1500" dirty="0"/>
              <a:t> are also gaining traction, with their market share increasing from 15% in 2020 to 35% in 2024. These brands are capturing market share by offering innovative and sustainable solutions, contributing to the dynamic competitive landscape.</a:t>
            </a:r>
          </a:p>
        </p:txBody>
      </p:sp>
    </p:spTree>
    <p:extLst>
      <p:ext uri="{BB962C8B-B14F-4D97-AF65-F5344CB8AC3E}">
        <p14:creationId xmlns:p14="http://schemas.microsoft.com/office/powerpoint/2010/main" val="4026411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Industry structure (entry/exit barriers)</a:t>
            </a:r>
          </a:p>
        </p:txBody>
      </p:sp>
      <p:sp>
        <p:nvSpPr>
          <p:cNvPr id="7" name="Content Placeholder 3">
            <a:extLst>
              <a:ext uri="{FF2B5EF4-FFF2-40B4-BE49-F238E27FC236}">
                <a16:creationId xmlns:a16="http://schemas.microsoft.com/office/drawing/2014/main" id="{18D85E6C-7081-FEEB-1427-F79A4C9DCF46}"/>
              </a:ext>
            </a:extLst>
          </p:cNvPr>
          <p:cNvSpPr txBox="1">
            <a:spLocks/>
          </p:cNvSpPr>
          <p:nvPr/>
        </p:nvSpPr>
        <p:spPr>
          <a:xfrm>
            <a:off x="73572" y="1256145"/>
            <a:ext cx="4774654" cy="6516256"/>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endParaRPr lang="en-US" sz="1500" dirty="0"/>
          </a:p>
        </p:txBody>
      </p:sp>
      <p:pic>
        <p:nvPicPr>
          <p:cNvPr id="9" name="Picture 8" descr="A diagram of a company's company&#10;&#10;Description automatically generated">
            <a:extLst>
              <a:ext uri="{FF2B5EF4-FFF2-40B4-BE49-F238E27FC236}">
                <a16:creationId xmlns:a16="http://schemas.microsoft.com/office/drawing/2014/main" id="{810AA9C6-1F5C-013B-30B8-80737A01D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72" y="1380545"/>
            <a:ext cx="8881241" cy="5778841"/>
          </a:xfrm>
          <a:prstGeom prst="rect">
            <a:avLst/>
          </a:prstGeom>
        </p:spPr>
      </p:pic>
      <p:sp>
        <p:nvSpPr>
          <p:cNvPr id="10" name="Content Placeholder 3">
            <a:extLst>
              <a:ext uri="{FF2B5EF4-FFF2-40B4-BE49-F238E27FC236}">
                <a16:creationId xmlns:a16="http://schemas.microsoft.com/office/drawing/2014/main" id="{0B00B1CA-9056-A148-D5A5-EE60661F8D1A}"/>
              </a:ext>
            </a:extLst>
          </p:cNvPr>
          <p:cNvSpPr txBox="1">
            <a:spLocks/>
          </p:cNvSpPr>
          <p:nvPr/>
        </p:nvSpPr>
        <p:spPr>
          <a:xfrm>
            <a:off x="152400" y="1638048"/>
            <a:ext cx="4848226" cy="5876850"/>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endParaRPr lang="en-US" sz="1500" dirty="0"/>
          </a:p>
        </p:txBody>
      </p:sp>
    </p:spTree>
    <p:extLst>
      <p:ext uri="{BB962C8B-B14F-4D97-AF65-F5344CB8AC3E}">
        <p14:creationId xmlns:p14="http://schemas.microsoft.com/office/powerpoint/2010/main" val="220117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Industry structure (entry/exit barriers)</a:t>
            </a:r>
          </a:p>
        </p:txBody>
      </p:sp>
      <p:sp>
        <p:nvSpPr>
          <p:cNvPr id="7" name="Content Placeholder 3">
            <a:extLst>
              <a:ext uri="{FF2B5EF4-FFF2-40B4-BE49-F238E27FC236}">
                <a16:creationId xmlns:a16="http://schemas.microsoft.com/office/drawing/2014/main" id="{18D85E6C-7081-FEEB-1427-F79A4C9DCF46}"/>
              </a:ext>
            </a:extLst>
          </p:cNvPr>
          <p:cNvSpPr txBox="1">
            <a:spLocks/>
          </p:cNvSpPr>
          <p:nvPr/>
        </p:nvSpPr>
        <p:spPr>
          <a:xfrm>
            <a:off x="73572" y="1256145"/>
            <a:ext cx="4774654" cy="6516256"/>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endParaRPr lang="en-US" sz="1500" dirty="0"/>
          </a:p>
        </p:txBody>
      </p:sp>
      <p:sp>
        <p:nvSpPr>
          <p:cNvPr id="10" name="Content Placeholder 3">
            <a:extLst>
              <a:ext uri="{FF2B5EF4-FFF2-40B4-BE49-F238E27FC236}">
                <a16:creationId xmlns:a16="http://schemas.microsoft.com/office/drawing/2014/main" id="{0B00B1CA-9056-A148-D5A5-EE60661F8D1A}"/>
              </a:ext>
            </a:extLst>
          </p:cNvPr>
          <p:cNvSpPr txBox="1">
            <a:spLocks/>
          </p:cNvSpPr>
          <p:nvPr/>
        </p:nvSpPr>
        <p:spPr>
          <a:xfrm>
            <a:off x="152400" y="1638048"/>
            <a:ext cx="4848226" cy="5876850"/>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endParaRPr lang="en-US" sz="1500" dirty="0"/>
          </a:p>
        </p:txBody>
      </p:sp>
      <p:sp>
        <p:nvSpPr>
          <p:cNvPr id="11" name="Content Placeholder 3">
            <a:extLst>
              <a:ext uri="{FF2B5EF4-FFF2-40B4-BE49-F238E27FC236}">
                <a16:creationId xmlns:a16="http://schemas.microsoft.com/office/drawing/2014/main" id="{B09CB81F-1A0A-9A72-B4CA-0B43E8CC3686}"/>
              </a:ext>
            </a:extLst>
          </p:cNvPr>
          <p:cNvSpPr txBox="1">
            <a:spLocks/>
          </p:cNvSpPr>
          <p:nvPr/>
        </p:nvSpPr>
        <p:spPr>
          <a:xfrm>
            <a:off x="0" y="1380544"/>
            <a:ext cx="10058400" cy="5640365"/>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500" b="1" dirty="0">
                <a:latin typeface="Garamond" panose="02020404030301010803" pitchFamily="18" charset="0"/>
              </a:rPr>
              <a:t>Entry Barriers:</a:t>
            </a:r>
          </a:p>
          <a:p>
            <a:pPr marL="0" indent="0">
              <a:lnSpc>
                <a:spcPct val="100000"/>
              </a:lnSpc>
              <a:spcBef>
                <a:spcPts val="0"/>
              </a:spcBef>
              <a:buFont typeface="Arial" panose="020B0604020202020204" pitchFamily="34" charset="0"/>
              <a:buNone/>
            </a:pPr>
            <a:endParaRPr lang="en-US" sz="1500" b="1" dirty="0">
              <a:latin typeface="Garamond" panose="02020404030301010803" pitchFamily="18" charset="0"/>
            </a:endParaRPr>
          </a:p>
          <a:p>
            <a:pPr marL="0" indent="0">
              <a:buNone/>
            </a:pPr>
            <a:r>
              <a:rPr lang="en-US" sz="1500" b="1" dirty="0">
                <a:latin typeface="Garamond" panose="02020404030301010803" pitchFamily="18" charset="0"/>
              </a:rPr>
              <a:t>High Initial Investment:</a:t>
            </a:r>
            <a:endParaRPr lang="en-US" sz="1500" dirty="0">
              <a:latin typeface="Garamond" panose="02020404030301010803" pitchFamily="18" charset="0"/>
            </a:endParaRPr>
          </a:p>
          <a:p>
            <a:r>
              <a:rPr lang="en-US" sz="1500" b="1" dirty="0">
                <a:latin typeface="Garamond" panose="02020404030301010803" pitchFamily="18" charset="0"/>
              </a:rPr>
              <a:t>Challenge:</a:t>
            </a:r>
            <a:r>
              <a:rPr lang="en-US" sz="1500" dirty="0"/>
              <a:t> Developing and manufacturing eco-friendly products, especially those incorporating advanced filtration technology, requires significant capital outlay.</a:t>
            </a:r>
          </a:p>
          <a:p>
            <a:r>
              <a:rPr lang="en-US" sz="1500" b="1" dirty="0">
                <a:latin typeface="Garamond" panose="02020404030301010803" pitchFamily="18" charset="0"/>
              </a:rPr>
              <a:t>Impact:</a:t>
            </a:r>
            <a:r>
              <a:rPr lang="en-US" sz="1500" dirty="0">
                <a:latin typeface="Garamond" panose="02020404030301010803" pitchFamily="18" charset="0"/>
              </a:rPr>
              <a:t> </a:t>
            </a:r>
            <a:r>
              <a:rPr lang="en-US" sz="1500" dirty="0"/>
              <a:t>This high initial cost can deter new companies from entering the market, ensuring that only well-capitalized firms can compete.</a:t>
            </a:r>
            <a:endParaRPr lang="en-US" sz="1500" b="1" dirty="0">
              <a:latin typeface="Garamond" panose="02020404030301010803" pitchFamily="18" charset="0"/>
            </a:endParaRPr>
          </a:p>
          <a:p>
            <a:pPr marL="0" indent="0">
              <a:buNone/>
            </a:pPr>
            <a:r>
              <a:rPr lang="en-US" sz="1500" b="1" dirty="0">
                <a:latin typeface="Garamond" panose="02020404030301010803" pitchFamily="18" charset="0"/>
              </a:rPr>
              <a:t>Regulatory Compliance:</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Challenge</a:t>
            </a:r>
            <a:r>
              <a:rPr lang="en-US" sz="1500" b="1" dirty="0"/>
              <a:t>:</a:t>
            </a:r>
            <a:r>
              <a:rPr lang="en-US" sz="1500" dirty="0"/>
              <a:t> Compliance with stringent environmental and health regulations is both challenging and costly.</a:t>
            </a:r>
          </a:p>
          <a:p>
            <a:pPr>
              <a:buFont typeface="Arial" panose="020B0604020202020204" pitchFamily="34" charset="0"/>
              <a:buChar char="•"/>
            </a:pPr>
            <a:r>
              <a:rPr lang="en-US" sz="1500" b="1" dirty="0">
                <a:latin typeface="Garamond" panose="02020404030301010803" pitchFamily="18" charset="0"/>
              </a:rPr>
              <a:t>Impact</a:t>
            </a:r>
            <a:r>
              <a:rPr lang="en-US" sz="1500" b="1" dirty="0"/>
              <a:t>:</a:t>
            </a:r>
            <a:r>
              <a:rPr lang="en-US" sz="1500" dirty="0"/>
              <a:t> Companies must invest in specialized knowledge and infrastructure to meet these regulations, further increasing the entry cost and complexity.</a:t>
            </a:r>
          </a:p>
          <a:p>
            <a:pPr marL="0" indent="0">
              <a:buNone/>
            </a:pPr>
            <a:r>
              <a:rPr lang="en-US" sz="1500" b="1" dirty="0">
                <a:latin typeface="Garamond" panose="02020404030301010803" pitchFamily="18" charset="0"/>
              </a:rPr>
              <a:t>Brand Recognition:</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Challenge:</a:t>
            </a:r>
            <a:r>
              <a:rPr lang="en-US" sz="1500" dirty="0"/>
              <a:t> Established brands have strong brand recognition and customer loyalty.</a:t>
            </a:r>
          </a:p>
          <a:p>
            <a:pPr>
              <a:buFont typeface="Arial" panose="020B0604020202020204" pitchFamily="34" charset="0"/>
              <a:buChar char="•"/>
            </a:pPr>
            <a:r>
              <a:rPr lang="en-US" sz="1500" b="1" dirty="0">
                <a:latin typeface="Garamond" panose="02020404030301010803" pitchFamily="18" charset="0"/>
              </a:rPr>
              <a:t>Impact:</a:t>
            </a:r>
            <a:r>
              <a:rPr lang="en-US" sz="1500" dirty="0"/>
              <a:t> New entrants face difficulty capturing market share, as consumers are more likely to trust and stick with well-known brands.</a:t>
            </a:r>
          </a:p>
          <a:p>
            <a:pPr marL="0" indent="0">
              <a:buNone/>
            </a:pPr>
            <a:r>
              <a:rPr lang="en-US" sz="1500" b="1" dirty="0">
                <a:latin typeface="Garamond" panose="02020404030301010803" pitchFamily="18" charset="0"/>
              </a:rPr>
              <a:t>Supply Chain:</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Challenge:</a:t>
            </a:r>
            <a:r>
              <a:rPr lang="en-US" sz="1500" dirty="0"/>
              <a:t> Building a reliable supply chain for sustainable materials is complex and expensive.</a:t>
            </a:r>
          </a:p>
          <a:p>
            <a:pPr>
              <a:buFont typeface="Arial" panose="020B0604020202020204" pitchFamily="34" charset="0"/>
              <a:buChar char="•"/>
            </a:pPr>
            <a:r>
              <a:rPr lang="en-US" sz="1500" b="1" dirty="0">
                <a:latin typeface="Garamond" panose="02020404030301010803" pitchFamily="18" charset="0"/>
              </a:rPr>
              <a:t>Impact:</a:t>
            </a:r>
            <a:r>
              <a:rPr lang="en-US" sz="1500" dirty="0"/>
              <a:t> New companies need to invest time and resources to develop a sustainable supply chain, adding another layer of difficulty to market entry.</a:t>
            </a:r>
          </a:p>
          <a:p>
            <a:pPr marL="0" indent="0">
              <a:buNone/>
            </a:pPr>
            <a:endParaRPr lang="en-US" sz="1500" dirty="0"/>
          </a:p>
          <a:p>
            <a:pPr marL="0" indent="0">
              <a:lnSpc>
                <a:spcPct val="100000"/>
              </a:lnSpc>
              <a:spcBef>
                <a:spcPts val="0"/>
              </a:spcBef>
              <a:buFont typeface="Arial" panose="020B0604020202020204" pitchFamily="34" charset="0"/>
              <a:buNone/>
            </a:pPr>
            <a:endParaRPr lang="en-US" sz="1500" b="1" dirty="0">
              <a:latin typeface="Garamond" panose="02020404030301010803" pitchFamily="18" charset="0"/>
            </a:endParaRPr>
          </a:p>
        </p:txBody>
      </p:sp>
    </p:spTree>
    <p:extLst>
      <p:ext uri="{BB962C8B-B14F-4D97-AF65-F5344CB8AC3E}">
        <p14:creationId xmlns:p14="http://schemas.microsoft.com/office/powerpoint/2010/main" val="1967224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Industry structure (entry/exit barriers)</a:t>
            </a:r>
          </a:p>
        </p:txBody>
      </p:sp>
      <p:sp>
        <p:nvSpPr>
          <p:cNvPr id="7" name="Content Placeholder 3">
            <a:extLst>
              <a:ext uri="{FF2B5EF4-FFF2-40B4-BE49-F238E27FC236}">
                <a16:creationId xmlns:a16="http://schemas.microsoft.com/office/drawing/2014/main" id="{18D85E6C-7081-FEEB-1427-F79A4C9DCF46}"/>
              </a:ext>
            </a:extLst>
          </p:cNvPr>
          <p:cNvSpPr txBox="1">
            <a:spLocks/>
          </p:cNvSpPr>
          <p:nvPr/>
        </p:nvSpPr>
        <p:spPr>
          <a:xfrm>
            <a:off x="73572" y="1256145"/>
            <a:ext cx="4774654" cy="6516256"/>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endParaRPr lang="en-US" sz="1500" dirty="0"/>
          </a:p>
        </p:txBody>
      </p:sp>
      <p:sp>
        <p:nvSpPr>
          <p:cNvPr id="10" name="Content Placeholder 3">
            <a:extLst>
              <a:ext uri="{FF2B5EF4-FFF2-40B4-BE49-F238E27FC236}">
                <a16:creationId xmlns:a16="http://schemas.microsoft.com/office/drawing/2014/main" id="{0B00B1CA-9056-A148-D5A5-EE60661F8D1A}"/>
              </a:ext>
            </a:extLst>
          </p:cNvPr>
          <p:cNvSpPr txBox="1">
            <a:spLocks/>
          </p:cNvSpPr>
          <p:nvPr/>
        </p:nvSpPr>
        <p:spPr>
          <a:xfrm>
            <a:off x="152400" y="1638048"/>
            <a:ext cx="4848226" cy="5876850"/>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endParaRPr lang="en-US" sz="1500" dirty="0"/>
          </a:p>
        </p:txBody>
      </p:sp>
      <p:sp>
        <p:nvSpPr>
          <p:cNvPr id="11" name="Content Placeholder 3">
            <a:extLst>
              <a:ext uri="{FF2B5EF4-FFF2-40B4-BE49-F238E27FC236}">
                <a16:creationId xmlns:a16="http://schemas.microsoft.com/office/drawing/2014/main" id="{B09CB81F-1A0A-9A72-B4CA-0B43E8CC3686}"/>
              </a:ext>
            </a:extLst>
          </p:cNvPr>
          <p:cNvSpPr txBox="1">
            <a:spLocks/>
          </p:cNvSpPr>
          <p:nvPr/>
        </p:nvSpPr>
        <p:spPr>
          <a:xfrm>
            <a:off x="0" y="1256144"/>
            <a:ext cx="10174014" cy="6516256"/>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500" b="1" dirty="0">
                <a:latin typeface="Garamond" panose="02020404030301010803" pitchFamily="18" charset="0"/>
              </a:rPr>
              <a:t>Exit Barriers:</a:t>
            </a:r>
          </a:p>
          <a:p>
            <a:pPr marL="0" indent="0">
              <a:lnSpc>
                <a:spcPct val="100000"/>
              </a:lnSpc>
              <a:spcBef>
                <a:spcPts val="0"/>
              </a:spcBef>
              <a:buFont typeface="Arial" panose="020B0604020202020204" pitchFamily="34" charset="0"/>
              <a:buNone/>
            </a:pPr>
            <a:endParaRPr lang="en-US" sz="1500" b="1" dirty="0">
              <a:latin typeface="Garamond" panose="02020404030301010803" pitchFamily="18" charset="0"/>
            </a:endParaRPr>
          </a:p>
          <a:p>
            <a:pPr marL="0" indent="0">
              <a:buNone/>
            </a:pPr>
            <a:r>
              <a:rPr lang="en-US" sz="1500" b="1" dirty="0">
                <a:latin typeface="Garamond" panose="02020404030301010803" pitchFamily="18" charset="0"/>
              </a:rPr>
              <a:t>Fixed Costs:</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Challenge:</a:t>
            </a:r>
            <a:r>
              <a:rPr lang="en-US" sz="1500" dirty="0"/>
              <a:t> High fixed costs, including specialized equipment and facilities, make it financially challenging to exit the market.</a:t>
            </a:r>
          </a:p>
          <a:p>
            <a:pPr>
              <a:buFont typeface="Arial" panose="020B0604020202020204" pitchFamily="34" charset="0"/>
              <a:buChar char="•"/>
            </a:pPr>
            <a:r>
              <a:rPr lang="en-US" sz="1500" b="1" dirty="0">
                <a:latin typeface="Garamond" panose="02020404030301010803" pitchFamily="18" charset="0"/>
              </a:rPr>
              <a:t>Impact:</a:t>
            </a:r>
            <a:r>
              <a:rPr lang="en-US" sz="1500" dirty="0"/>
              <a:t> Companies are discouraged from leaving the market because they have invested heavily in assets that cannot be easily liquidated or repurposed.</a:t>
            </a:r>
            <a:endParaRPr lang="en-US" sz="1500" b="1" dirty="0">
              <a:latin typeface="Garamond" panose="02020404030301010803" pitchFamily="18" charset="0"/>
            </a:endParaRPr>
          </a:p>
          <a:p>
            <a:pPr marL="0" indent="0">
              <a:lnSpc>
                <a:spcPct val="100000"/>
              </a:lnSpc>
              <a:spcBef>
                <a:spcPts val="0"/>
              </a:spcBef>
              <a:buFont typeface="Arial" panose="020B0604020202020204" pitchFamily="34" charset="0"/>
              <a:buNone/>
            </a:pPr>
            <a:endParaRPr lang="en-US" sz="1500" b="1" dirty="0">
              <a:latin typeface="Garamond" panose="02020404030301010803" pitchFamily="18" charset="0"/>
            </a:endParaRPr>
          </a:p>
          <a:p>
            <a:pPr marL="0" indent="0">
              <a:buNone/>
            </a:pPr>
            <a:r>
              <a:rPr lang="en-US" sz="1500" b="1" dirty="0">
                <a:latin typeface="Garamond" panose="02020404030301010803" pitchFamily="18" charset="0"/>
              </a:rPr>
              <a:t>Regulatory Penalties:</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Challenge:</a:t>
            </a:r>
            <a:r>
              <a:rPr lang="en-US" sz="1500" dirty="0"/>
              <a:t> Firms may face penalties for non-compliance with environmental standards if they do not properly manage the shutdown of operations.</a:t>
            </a:r>
          </a:p>
          <a:p>
            <a:pPr>
              <a:buFont typeface="Arial" panose="020B0604020202020204" pitchFamily="34" charset="0"/>
              <a:buChar char="•"/>
            </a:pPr>
            <a:r>
              <a:rPr lang="en-US" sz="1500" b="1" dirty="0">
                <a:latin typeface="Garamond" panose="02020404030301010803" pitchFamily="18" charset="0"/>
              </a:rPr>
              <a:t>Impact:</a:t>
            </a:r>
            <a:r>
              <a:rPr lang="en-US" sz="1500" dirty="0"/>
              <a:t> The potential financial and legal consequences make exiting the market a costly affair, forcing companies to continue operations despite unfavorable conditions.</a:t>
            </a:r>
          </a:p>
          <a:p>
            <a:pPr marL="0" indent="0">
              <a:buNone/>
            </a:pPr>
            <a:endParaRPr lang="en-US" sz="1500" dirty="0"/>
          </a:p>
          <a:p>
            <a:pPr marL="0" indent="0">
              <a:buNone/>
            </a:pPr>
            <a:r>
              <a:rPr lang="en-US" sz="1500" b="1" dirty="0">
                <a:latin typeface="Garamond" panose="02020404030301010803" pitchFamily="18" charset="0"/>
              </a:rPr>
              <a:t>Long-term Contracts:</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Challenge:</a:t>
            </a:r>
            <a:r>
              <a:rPr lang="en-US" sz="1500" dirty="0">
                <a:latin typeface="Garamond" panose="02020404030301010803" pitchFamily="18" charset="0"/>
              </a:rPr>
              <a:t> </a:t>
            </a:r>
            <a:r>
              <a:rPr lang="en-US" sz="1500" dirty="0"/>
              <a:t>Firms are often bound by long-term contracts with suppliers or distributors.</a:t>
            </a:r>
          </a:p>
          <a:p>
            <a:pPr>
              <a:buFont typeface="Arial" panose="020B0604020202020204" pitchFamily="34" charset="0"/>
              <a:buChar char="•"/>
            </a:pPr>
            <a:r>
              <a:rPr lang="en-US" sz="1500" b="1" dirty="0">
                <a:latin typeface="Garamond" panose="02020404030301010803" pitchFamily="18" charset="0"/>
              </a:rPr>
              <a:t>Impact:</a:t>
            </a:r>
            <a:r>
              <a:rPr lang="en-US" sz="1500" dirty="0"/>
              <a:t> These contracts can be financially burdensome to break, locking companies into the market and making exit strategies complicated and expensive.</a:t>
            </a:r>
          </a:p>
          <a:p>
            <a:pPr marL="0" indent="0">
              <a:buNone/>
            </a:pPr>
            <a:endParaRPr lang="en-US" sz="1500" b="1" dirty="0"/>
          </a:p>
          <a:p>
            <a:pPr marL="0" indent="0">
              <a:buNone/>
            </a:pPr>
            <a:r>
              <a:rPr lang="en-US" sz="1500" b="1" dirty="0">
                <a:latin typeface="Garamond" panose="02020404030301010803" pitchFamily="18" charset="0"/>
              </a:rPr>
              <a:t>Reputation Risk: </a:t>
            </a:r>
            <a:r>
              <a:rPr lang="en-US" sz="1500" dirty="0"/>
              <a:t>Exiting the market can harm the company's reputation, especially regarding sustainability commitments.</a:t>
            </a:r>
          </a:p>
        </p:txBody>
      </p:sp>
    </p:spTree>
    <p:extLst>
      <p:ext uri="{BB962C8B-B14F-4D97-AF65-F5344CB8AC3E}">
        <p14:creationId xmlns:p14="http://schemas.microsoft.com/office/powerpoint/2010/main" val="1379824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Industry structure – Competition (nature of competition, profile of competitors (background, resources, etc.), market shares, &amp; stage of product life cycle)</a:t>
            </a:r>
          </a:p>
        </p:txBody>
      </p:sp>
      <p:sp>
        <p:nvSpPr>
          <p:cNvPr id="4" name="Content Placeholder 3"/>
          <p:cNvSpPr>
            <a:spLocks noGrp="1"/>
          </p:cNvSpPr>
          <p:nvPr>
            <p:ph idx="1"/>
          </p:nvPr>
        </p:nvSpPr>
        <p:spPr>
          <a:xfrm>
            <a:off x="0" y="1366344"/>
            <a:ext cx="10058400" cy="5797365"/>
          </a:xfrm>
        </p:spPr>
        <p:txBody>
          <a:bodyPr>
            <a:noAutofit/>
          </a:bodyPr>
          <a:lstStyle/>
          <a:p>
            <a:pPr marL="0" indent="0">
              <a:lnSpc>
                <a:spcPct val="100000"/>
              </a:lnSpc>
              <a:spcBef>
                <a:spcPts val="0"/>
              </a:spcBef>
              <a:buNone/>
            </a:pPr>
            <a:r>
              <a:rPr lang="en-US" sz="1500" b="1" dirty="0">
                <a:latin typeface="Garamond" panose="02020404030301010803" pitchFamily="18" charset="0"/>
              </a:rPr>
              <a:t>Nature of Competition: </a:t>
            </a:r>
            <a:r>
              <a:rPr lang="en-US" sz="1500" dirty="0"/>
              <a:t>The market for eco-friendly and sustainable products, including portable water purification solutions, is highly competitive. Companies are competing based on innovation, quality, sustainability, brand recognition, and pricing. The competition is intense, with several established and emerging players striving to capture market share by offering unique and effective products.</a:t>
            </a:r>
          </a:p>
          <a:p>
            <a:pPr marL="0" indent="0">
              <a:lnSpc>
                <a:spcPct val="100000"/>
              </a:lnSpc>
              <a:spcBef>
                <a:spcPts val="0"/>
              </a:spcBef>
              <a:buNone/>
            </a:pPr>
            <a:endParaRPr lang="en-US" sz="1500" dirty="0">
              <a:solidFill>
                <a:srgbClr val="7F7F7F"/>
              </a:solidFill>
              <a:latin typeface="Garamond" panose="02020404030301010803" pitchFamily="18" charset="0"/>
            </a:endParaRPr>
          </a:p>
          <a:p>
            <a:pPr marL="0" indent="0">
              <a:lnSpc>
                <a:spcPct val="100000"/>
              </a:lnSpc>
              <a:spcBef>
                <a:spcPts val="0"/>
              </a:spcBef>
              <a:buNone/>
            </a:pPr>
            <a:r>
              <a:rPr lang="en-US" sz="1500" b="1" dirty="0">
                <a:latin typeface="Garamond" panose="02020404030301010803" pitchFamily="18" charset="0"/>
              </a:rPr>
              <a:t>Profile of Competitors</a:t>
            </a:r>
            <a:r>
              <a:rPr lang="en-US" sz="1500" dirty="0">
                <a:latin typeface="Garamond" panose="02020404030301010803" pitchFamily="18" charset="0"/>
              </a:rPr>
              <a:t>:</a:t>
            </a:r>
          </a:p>
          <a:p>
            <a:pPr marL="0" indent="0">
              <a:lnSpc>
                <a:spcPct val="100000"/>
              </a:lnSpc>
              <a:spcBef>
                <a:spcPts val="0"/>
              </a:spcBef>
              <a:buNone/>
            </a:pPr>
            <a:endParaRPr lang="en-US" sz="1500" dirty="0">
              <a:solidFill>
                <a:srgbClr val="7F7F7F"/>
              </a:solidFill>
              <a:latin typeface="Garamond" panose="02020404030301010803" pitchFamily="18" charset="0"/>
            </a:endParaRPr>
          </a:p>
          <a:p>
            <a:pPr marL="0" indent="0">
              <a:buNone/>
            </a:pPr>
            <a:r>
              <a:rPr lang="en-US" sz="1500" b="1" dirty="0">
                <a:latin typeface="Garamond" panose="02020404030301010803" pitchFamily="18" charset="0"/>
              </a:rPr>
              <a:t>1)   LifeStraw</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Background</a:t>
            </a:r>
            <a:r>
              <a:rPr lang="en-US" sz="1500" dirty="0"/>
              <a:t>: LifeStraw is known for its portable water filtration products that provide safe drinking water in various situations, including emergencies and outdoor activities.</a:t>
            </a:r>
          </a:p>
          <a:p>
            <a:pPr>
              <a:buFont typeface="Arial" panose="020B0604020202020204" pitchFamily="34" charset="0"/>
              <a:buChar char="•"/>
            </a:pPr>
            <a:r>
              <a:rPr lang="en-US" sz="1500" b="1" dirty="0">
                <a:latin typeface="Garamond" panose="02020404030301010803" pitchFamily="18" charset="0"/>
              </a:rPr>
              <a:t>Resources</a:t>
            </a:r>
            <a:r>
              <a:rPr lang="en-US" sz="1500" dirty="0">
                <a:latin typeface="Garamond" panose="02020404030301010803" pitchFamily="18" charset="0"/>
              </a:rPr>
              <a:t>:</a:t>
            </a:r>
            <a:r>
              <a:rPr lang="en-US" sz="1500" dirty="0"/>
              <a:t> Strong focus on Research &amp; Development, partnerships with humanitarian organizations, and effective marketing campaigns.</a:t>
            </a:r>
          </a:p>
          <a:p>
            <a:pPr>
              <a:buFont typeface="Arial" panose="020B0604020202020204" pitchFamily="34" charset="0"/>
              <a:buChar char="•"/>
            </a:pPr>
            <a:r>
              <a:rPr lang="en-US" sz="1500" b="1" dirty="0">
                <a:latin typeface="Garamond" panose="02020404030301010803" pitchFamily="18" charset="0"/>
              </a:rPr>
              <a:t>Market Share</a:t>
            </a:r>
            <a:r>
              <a:rPr lang="en-US" sz="1500" dirty="0">
                <a:latin typeface="Garamond" panose="02020404030301010803" pitchFamily="18" charset="0"/>
              </a:rPr>
              <a:t>: </a:t>
            </a:r>
            <a:r>
              <a:rPr lang="en-US" sz="1500" dirty="0"/>
              <a:t>Holds a significant portion of the market in portable water filtration.</a:t>
            </a:r>
          </a:p>
          <a:p>
            <a:pPr>
              <a:buFont typeface="Arial" panose="020B0604020202020204" pitchFamily="34" charset="0"/>
              <a:buChar char="•"/>
            </a:pPr>
            <a:r>
              <a:rPr lang="en-US" sz="1500" b="1" dirty="0">
                <a:latin typeface="Garamond" panose="02020404030301010803" pitchFamily="18" charset="0"/>
              </a:rPr>
              <a:t>Stage of Product Life Cycle</a:t>
            </a:r>
            <a:r>
              <a:rPr lang="en-US" sz="1500" dirty="0">
                <a:latin typeface="Garamond" panose="02020404030301010803" pitchFamily="18" charset="0"/>
              </a:rPr>
              <a:t>: </a:t>
            </a:r>
            <a:r>
              <a:rPr lang="en-US" sz="1500" dirty="0"/>
              <a:t>Maturity, with ongoing product diversification and market expansion.</a:t>
            </a:r>
          </a:p>
          <a:p>
            <a:pPr marL="0" indent="0">
              <a:lnSpc>
                <a:spcPct val="100000"/>
              </a:lnSpc>
              <a:spcBef>
                <a:spcPts val="0"/>
              </a:spcBef>
              <a:buNone/>
            </a:pPr>
            <a:endParaRPr lang="en-US" sz="1500" dirty="0">
              <a:solidFill>
                <a:srgbClr val="7F7F7F"/>
              </a:solidFill>
              <a:latin typeface="Garamond" panose="02020404030301010803" pitchFamily="18" charset="0"/>
            </a:endParaRPr>
          </a:p>
          <a:p>
            <a:pPr marL="0" indent="0">
              <a:buNone/>
            </a:pPr>
            <a:r>
              <a:rPr lang="en-US" sz="1500" b="1" dirty="0">
                <a:latin typeface="Garamond" panose="02020404030301010803" pitchFamily="18" charset="0"/>
              </a:rPr>
              <a:t>2)   Hydro Flask</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Background: </a:t>
            </a:r>
            <a:r>
              <a:rPr lang="en-US" sz="1500" dirty="0"/>
              <a:t>Specializes in insulated water bottles and containers designed for outdoor enthusiasts and daily use.</a:t>
            </a:r>
          </a:p>
          <a:p>
            <a:pPr>
              <a:buFont typeface="Arial" panose="020B0604020202020204" pitchFamily="34" charset="0"/>
              <a:buChar char="•"/>
            </a:pPr>
            <a:r>
              <a:rPr lang="en-US" sz="1500" b="1" dirty="0">
                <a:latin typeface="Garamond" panose="02020404030301010803" pitchFamily="18" charset="0"/>
              </a:rPr>
              <a:t>Resources</a:t>
            </a:r>
            <a:r>
              <a:rPr lang="en-US" sz="1500" dirty="0">
                <a:latin typeface="Garamond" panose="02020404030301010803" pitchFamily="18" charset="0"/>
              </a:rPr>
              <a:t>: </a:t>
            </a:r>
            <a:r>
              <a:rPr lang="en-US" sz="1500" dirty="0"/>
              <a:t>High brand recognition, extensive retail network, and strong customer loyalty.</a:t>
            </a:r>
          </a:p>
          <a:p>
            <a:pPr>
              <a:buFont typeface="Arial" panose="020B0604020202020204" pitchFamily="34" charset="0"/>
              <a:buChar char="•"/>
            </a:pPr>
            <a:r>
              <a:rPr lang="en-US" sz="1500" b="1" dirty="0">
                <a:latin typeface="Garamond" panose="02020404030301010803" pitchFamily="18" charset="0"/>
              </a:rPr>
              <a:t>Market Share</a:t>
            </a:r>
            <a:r>
              <a:rPr lang="en-US" sz="1500" dirty="0">
                <a:latin typeface="Garamond" panose="02020404030301010803" pitchFamily="18" charset="0"/>
              </a:rPr>
              <a:t>: </a:t>
            </a:r>
            <a:r>
              <a:rPr lang="en-US" sz="1500" dirty="0"/>
              <a:t>Leading position in the insulated water bottle market.</a:t>
            </a:r>
          </a:p>
          <a:p>
            <a:pPr>
              <a:buFont typeface="Arial" panose="020B0604020202020204" pitchFamily="34" charset="0"/>
              <a:buChar char="•"/>
            </a:pPr>
            <a:r>
              <a:rPr lang="en-US" sz="1500" b="1" dirty="0">
                <a:latin typeface="Garamond" panose="02020404030301010803" pitchFamily="18" charset="0"/>
              </a:rPr>
              <a:t>Stage of Product Life Cycle</a:t>
            </a:r>
            <a:r>
              <a:rPr lang="en-US" sz="1500" dirty="0">
                <a:latin typeface="Garamond" panose="02020404030301010803" pitchFamily="18" charset="0"/>
              </a:rPr>
              <a:t>: </a:t>
            </a:r>
            <a:r>
              <a:rPr lang="en-US" sz="1500" dirty="0"/>
              <a:t>Maturity, focusing on innovation and expanding product lines.</a:t>
            </a:r>
          </a:p>
          <a:p>
            <a:pPr marL="0" indent="0">
              <a:lnSpc>
                <a:spcPct val="100000"/>
              </a:lnSpc>
              <a:spcBef>
                <a:spcPts val="0"/>
              </a:spcBef>
              <a:buNone/>
            </a:pPr>
            <a:endParaRPr lang="en-US" sz="1500"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644279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Industry structure – Competition (nature of competition, profile of competitors (background, resources, etc.), market shares, &amp; stage of product life cycle)</a:t>
            </a:r>
          </a:p>
        </p:txBody>
      </p:sp>
      <p:sp>
        <p:nvSpPr>
          <p:cNvPr id="4" name="Content Placeholder 3"/>
          <p:cNvSpPr>
            <a:spLocks noGrp="1"/>
          </p:cNvSpPr>
          <p:nvPr>
            <p:ph idx="1"/>
          </p:nvPr>
        </p:nvSpPr>
        <p:spPr>
          <a:xfrm>
            <a:off x="0" y="1256144"/>
            <a:ext cx="10058400" cy="6122118"/>
          </a:xfrm>
        </p:spPr>
        <p:txBody>
          <a:bodyPr>
            <a:noAutofit/>
          </a:bodyPr>
          <a:lstStyle/>
          <a:p>
            <a:pPr marL="0" indent="0">
              <a:buNone/>
            </a:pPr>
            <a:r>
              <a:rPr lang="en-US" sz="1500" b="1" dirty="0"/>
              <a:t>3)  </a:t>
            </a:r>
            <a:r>
              <a:rPr lang="en-US" sz="1500" b="1" dirty="0" err="1"/>
              <a:t>S’well</a:t>
            </a:r>
            <a:r>
              <a:rPr lang="en-US" sz="1500" dirty="0"/>
              <a:t>:</a:t>
            </a:r>
          </a:p>
          <a:p>
            <a:pPr>
              <a:buFont typeface="Arial" panose="020B0604020202020204" pitchFamily="34" charset="0"/>
              <a:buChar char="•"/>
            </a:pPr>
            <a:r>
              <a:rPr lang="en-US" sz="1500" b="1" dirty="0"/>
              <a:t>Background</a:t>
            </a:r>
            <a:r>
              <a:rPr lang="en-US" sz="1500" dirty="0"/>
              <a:t>: Known for stylish and sustainable reusable bottles aimed at reducing single-use plastic.</a:t>
            </a:r>
          </a:p>
          <a:p>
            <a:pPr>
              <a:buFont typeface="Arial" panose="020B0604020202020204" pitchFamily="34" charset="0"/>
              <a:buChar char="•"/>
            </a:pPr>
            <a:r>
              <a:rPr lang="en-US" sz="1500" b="1" dirty="0"/>
              <a:t>Resources</a:t>
            </a:r>
            <a:r>
              <a:rPr lang="en-US" sz="1500" dirty="0"/>
              <a:t>: High brand equity, extensive distribution channels, and partnerships with environmental organizations.</a:t>
            </a:r>
          </a:p>
          <a:p>
            <a:pPr>
              <a:buFont typeface="Arial" panose="020B0604020202020204" pitchFamily="34" charset="0"/>
              <a:buChar char="•"/>
            </a:pPr>
            <a:r>
              <a:rPr lang="en-US" sz="1500" b="1" dirty="0"/>
              <a:t>Market Share</a:t>
            </a:r>
            <a:r>
              <a:rPr lang="en-US" sz="1500" dirty="0"/>
              <a:t>: Significant market share in the premium reusable bottle segment.</a:t>
            </a:r>
          </a:p>
          <a:p>
            <a:pPr>
              <a:buFont typeface="Arial" panose="020B0604020202020204" pitchFamily="34" charset="0"/>
              <a:buChar char="•"/>
            </a:pPr>
            <a:r>
              <a:rPr lang="en-US" sz="1500" b="1" dirty="0"/>
              <a:t>Stage of Product Life Cycle</a:t>
            </a:r>
            <a:r>
              <a:rPr lang="en-US" sz="1500" dirty="0"/>
              <a:t>: Maturity, with efforts on sustainability initiatives and product development.</a:t>
            </a:r>
          </a:p>
          <a:p>
            <a:pPr marL="0" indent="0">
              <a:lnSpc>
                <a:spcPct val="100000"/>
              </a:lnSpc>
              <a:spcBef>
                <a:spcPts val="0"/>
              </a:spcBef>
              <a:buNone/>
            </a:pPr>
            <a:endParaRPr lang="en-US" sz="1500" dirty="0">
              <a:solidFill>
                <a:srgbClr val="7F7F7F"/>
              </a:solidFill>
              <a:latin typeface="Garamond" panose="02020404030301010803" pitchFamily="18" charset="0"/>
            </a:endParaRPr>
          </a:p>
          <a:p>
            <a:pPr marL="0" indent="0">
              <a:buNone/>
            </a:pPr>
            <a:r>
              <a:rPr lang="en-US" sz="1500" b="1" dirty="0"/>
              <a:t>4)  Brita</a:t>
            </a:r>
            <a:r>
              <a:rPr lang="en-US" sz="1500" dirty="0"/>
              <a:t>:</a:t>
            </a:r>
          </a:p>
          <a:p>
            <a:pPr>
              <a:buFont typeface="Arial" panose="020B0604020202020204" pitchFamily="34" charset="0"/>
              <a:buChar char="•"/>
            </a:pPr>
            <a:r>
              <a:rPr lang="en-US" sz="1500" b="1" dirty="0"/>
              <a:t>Background</a:t>
            </a:r>
            <a:r>
              <a:rPr lang="en-US" sz="1500" dirty="0"/>
              <a:t>: Offers water filtration products, including pitchers and bottles, designed to improve the taste and safety of drinking water.</a:t>
            </a:r>
          </a:p>
          <a:p>
            <a:pPr>
              <a:buFont typeface="Arial" panose="020B0604020202020204" pitchFamily="34" charset="0"/>
              <a:buChar char="•"/>
            </a:pPr>
            <a:r>
              <a:rPr lang="en-US" sz="1500" b="1" dirty="0"/>
              <a:t>Resources</a:t>
            </a:r>
            <a:r>
              <a:rPr lang="en-US" sz="1500" dirty="0"/>
              <a:t>: Established brand with strong distribution and a reputation for reliability.</a:t>
            </a:r>
          </a:p>
          <a:p>
            <a:pPr>
              <a:buFont typeface="Arial" panose="020B0604020202020204" pitchFamily="34" charset="0"/>
              <a:buChar char="•"/>
            </a:pPr>
            <a:r>
              <a:rPr lang="en-US" sz="1500" b="1" dirty="0"/>
              <a:t>Market Share</a:t>
            </a:r>
            <a:r>
              <a:rPr lang="en-US" sz="1500" dirty="0"/>
              <a:t>: Strong presence in the household water filtration market.</a:t>
            </a:r>
          </a:p>
          <a:p>
            <a:pPr>
              <a:buFont typeface="Arial" panose="020B0604020202020204" pitchFamily="34" charset="0"/>
              <a:buChar char="•"/>
            </a:pPr>
            <a:r>
              <a:rPr lang="en-US" sz="1500" b="1" dirty="0"/>
              <a:t>Stage of Product Life Cycle</a:t>
            </a:r>
            <a:r>
              <a:rPr lang="en-US" sz="1500" dirty="0"/>
              <a:t>: Maturity, focusing on innovation and maintaining market position.</a:t>
            </a:r>
          </a:p>
          <a:p>
            <a:pPr marL="0" indent="0">
              <a:lnSpc>
                <a:spcPct val="100000"/>
              </a:lnSpc>
              <a:spcBef>
                <a:spcPts val="0"/>
              </a:spcBef>
              <a:buNone/>
            </a:pPr>
            <a:endParaRPr lang="en-US" sz="1500" dirty="0">
              <a:solidFill>
                <a:srgbClr val="7F7F7F"/>
              </a:solidFill>
              <a:latin typeface="Garamond" panose="02020404030301010803" pitchFamily="18" charset="0"/>
            </a:endParaRPr>
          </a:p>
          <a:p>
            <a:pPr marL="0" indent="0">
              <a:buNone/>
            </a:pPr>
            <a:r>
              <a:rPr lang="en-US" sz="1500" b="1" dirty="0"/>
              <a:t>5)  </a:t>
            </a:r>
            <a:r>
              <a:rPr lang="en-US" sz="1500" b="1" dirty="0" err="1"/>
              <a:t>Grayl</a:t>
            </a:r>
            <a:r>
              <a:rPr lang="en-US" sz="1500" dirty="0"/>
              <a:t>:</a:t>
            </a:r>
          </a:p>
          <a:p>
            <a:pPr>
              <a:buFont typeface="Arial" panose="020B0604020202020204" pitchFamily="34" charset="0"/>
              <a:buChar char="•"/>
            </a:pPr>
            <a:r>
              <a:rPr lang="en-US" sz="1500" b="1" dirty="0"/>
              <a:t>Background</a:t>
            </a:r>
            <a:r>
              <a:rPr lang="en-US" sz="1500" dirty="0"/>
              <a:t>: Provides portable water purifiers designed for travelers and outdoor enthusiasts, known for their ease of use and effectiveness.</a:t>
            </a:r>
          </a:p>
          <a:p>
            <a:pPr>
              <a:buFont typeface="Arial" panose="020B0604020202020204" pitchFamily="34" charset="0"/>
              <a:buChar char="•"/>
            </a:pPr>
            <a:r>
              <a:rPr lang="en-US" sz="1500" b="1" dirty="0"/>
              <a:t>Resources</a:t>
            </a:r>
            <a:r>
              <a:rPr lang="en-US" sz="1500" dirty="0"/>
              <a:t>: Innovative product design, strong online presence, and growing customer base.</a:t>
            </a:r>
          </a:p>
          <a:p>
            <a:pPr>
              <a:buFont typeface="Arial" panose="020B0604020202020204" pitchFamily="34" charset="0"/>
              <a:buChar char="•"/>
            </a:pPr>
            <a:r>
              <a:rPr lang="en-US" sz="1500" b="1" dirty="0"/>
              <a:t>Market Share</a:t>
            </a:r>
            <a:r>
              <a:rPr lang="en-US" sz="1500" dirty="0"/>
              <a:t>: Growing presence in the portable water purification market.</a:t>
            </a:r>
          </a:p>
          <a:p>
            <a:pPr>
              <a:buFont typeface="Arial" panose="020B0604020202020204" pitchFamily="34" charset="0"/>
              <a:buChar char="•"/>
            </a:pPr>
            <a:r>
              <a:rPr lang="en-US" sz="1500" b="1" dirty="0"/>
              <a:t>Stage of Product Life Cycle</a:t>
            </a:r>
            <a:r>
              <a:rPr lang="en-US" sz="1500" dirty="0"/>
              <a:t>: Growth, with increasing market penetration and product offerings.</a:t>
            </a:r>
          </a:p>
          <a:p>
            <a:pPr marL="0" indent="0">
              <a:lnSpc>
                <a:spcPct val="100000"/>
              </a:lnSpc>
              <a:spcBef>
                <a:spcPts val="0"/>
              </a:spcBef>
              <a:buNone/>
            </a:pPr>
            <a:endParaRPr lang="en-US" sz="1500"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1037225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5772" y="2863105"/>
            <a:ext cx="7543800" cy="1876530"/>
          </a:xfrm>
        </p:spPr>
        <p:txBody>
          <a:bodyPr>
            <a:normAutofit/>
          </a:bodyPr>
          <a:lstStyle/>
          <a:p>
            <a:r>
              <a:rPr lang="en-US" sz="4000" dirty="0">
                <a:latin typeface="Garamond" panose="02020404030301010803" pitchFamily="18" charset="0"/>
              </a:rPr>
              <a:t>Situational Analysis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Tree>
    <p:extLst>
      <p:ext uri="{BB962C8B-B14F-4D97-AF65-F5344CB8AC3E}">
        <p14:creationId xmlns:p14="http://schemas.microsoft.com/office/powerpoint/2010/main" val="3177901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Industry structure – Competition (nature of competition, profile of competitors (background, resources, etc.), market shares, &amp; stage of product life cycle)</a:t>
            </a:r>
          </a:p>
        </p:txBody>
      </p:sp>
      <p:pic>
        <p:nvPicPr>
          <p:cNvPr id="6" name="Content Placeholder 5" descr="A colorful pie chart with text&#10;&#10;Description automatically generated">
            <a:extLst>
              <a:ext uri="{FF2B5EF4-FFF2-40B4-BE49-F238E27FC236}">
                <a16:creationId xmlns:a16="http://schemas.microsoft.com/office/drawing/2014/main" id="{C023097A-DAD2-3A19-6129-C716B0DA5A9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649986" y="1353941"/>
            <a:ext cx="4304446" cy="2776625"/>
          </a:xfrm>
        </p:spPr>
      </p:pic>
      <p:pic>
        <p:nvPicPr>
          <p:cNvPr id="8" name="Picture 7">
            <a:extLst>
              <a:ext uri="{FF2B5EF4-FFF2-40B4-BE49-F238E27FC236}">
                <a16:creationId xmlns:a16="http://schemas.microsoft.com/office/drawing/2014/main" id="{695B1895-A428-F032-B9C6-5C40CC6936F4}"/>
              </a:ext>
            </a:extLst>
          </p:cNvPr>
          <p:cNvPicPr>
            <a:picLocks noChangeAspect="1"/>
          </p:cNvPicPr>
          <p:nvPr/>
        </p:nvPicPr>
        <p:blipFill>
          <a:blip r:embed="rId4"/>
          <a:stretch>
            <a:fillRect/>
          </a:stretch>
        </p:blipFill>
        <p:spPr>
          <a:xfrm>
            <a:off x="5569864" y="4228362"/>
            <a:ext cx="4304447" cy="2776625"/>
          </a:xfrm>
          <a:prstGeom prst="rect">
            <a:avLst/>
          </a:prstGeom>
        </p:spPr>
      </p:pic>
      <p:sp>
        <p:nvSpPr>
          <p:cNvPr id="10" name="TextBox 9">
            <a:extLst>
              <a:ext uri="{FF2B5EF4-FFF2-40B4-BE49-F238E27FC236}">
                <a16:creationId xmlns:a16="http://schemas.microsoft.com/office/drawing/2014/main" id="{64C17F60-3B4B-BC75-D9A1-28019472A858}"/>
              </a:ext>
            </a:extLst>
          </p:cNvPr>
          <p:cNvSpPr txBox="1"/>
          <p:nvPr/>
        </p:nvSpPr>
        <p:spPr>
          <a:xfrm>
            <a:off x="103968" y="1353941"/>
            <a:ext cx="5055476" cy="6324808"/>
          </a:xfrm>
          <a:prstGeom prst="rect">
            <a:avLst/>
          </a:prstGeom>
          <a:noFill/>
        </p:spPr>
        <p:txBody>
          <a:bodyPr wrap="square">
            <a:spAutoFit/>
          </a:bodyPr>
          <a:lstStyle/>
          <a:p>
            <a:r>
              <a:rPr lang="en-US" sz="1500" b="1" dirty="0">
                <a:latin typeface="Garamond" panose="02020404030301010803" pitchFamily="18" charset="0"/>
              </a:rPr>
              <a:t>Market Share of Competitors:</a:t>
            </a:r>
          </a:p>
          <a:p>
            <a:endParaRPr lang="en-US" sz="1500" dirty="0"/>
          </a:p>
          <a:p>
            <a:pPr marL="285750" indent="-285750">
              <a:buFont typeface="Wingdings" panose="05000000000000000000" pitchFamily="2" charset="2"/>
              <a:buChar char="ü"/>
            </a:pPr>
            <a:r>
              <a:rPr lang="en-US" sz="1500" dirty="0"/>
              <a:t>The pie chart illustrates the market share distribution among competitors in the eco-friendly product segment.</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LifeStraw holds the largest share at 25%, indicating a strong presence in the market. </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Hydro Flask and Brita each have a significant share of 20%, suggesting robust competition. </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err="1"/>
              <a:t>S’well</a:t>
            </a:r>
            <a:r>
              <a:rPr lang="en-US" sz="1500" dirty="0"/>
              <a:t> holds 15%, while </a:t>
            </a:r>
            <a:r>
              <a:rPr lang="en-US" sz="1500" dirty="0" err="1"/>
              <a:t>Grayl</a:t>
            </a:r>
            <a:r>
              <a:rPr lang="en-US" sz="1500" dirty="0"/>
              <a:t> and others each account for 10%, indicating a diversified competitive landscape with multiple players holding substantial market positions.</a:t>
            </a:r>
          </a:p>
          <a:p>
            <a:endParaRPr lang="en-US" sz="1500" dirty="0"/>
          </a:p>
          <a:p>
            <a:r>
              <a:rPr lang="en-US" sz="1500" b="1" dirty="0">
                <a:latin typeface="Garamond" panose="02020404030301010803" pitchFamily="18" charset="0"/>
              </a:rPr>
              <a:t>Stage of Product Life Cycle:</a:t>
            </a:r>
          </a:p>
          <a:p>
            <a:endParaRPr lang="en-US" sz="1500" dirty="0"/>
          </a:p>
          <a:p>
            <a:pPr marL="285750" indent="-285750">
              <a:buFont typeface="Wingdings" panose="05000000000000000000" pitchFamily="2" charset="2"/>
              <a:buChar char="ü"/>
            </a:pPr>
            <a:r>
              <a:rPr lang="en-US" sz="1500" dirty="0"/>
              <a:t>The bar chart shows the stage of the product life cycle for eco-friendly products.</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Most competitors are in the maturity stage, with 4 competitors indicating that the market is well-established and competitive.</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Only 1 competitor is in the growth stage, suggesting limited new entries and emphasizing the stability of established brands within the market.</a:t>
            </a:r>
          </a:p>
        </p:txBody>
      </p:sp>
    </p:spTree>
    <p:extLst>
      <p:ext uri="{BB962C8B-B14F-4D97-AF65-F5344CB8AC3E}">
        <p14:creationId xmlns:p14="http://schemas.microsoft.com/office/powerpoint/2010/main" val="3397612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Marketing Channels</a:t>
            </a:r>
          </a:p>
        </p:txBody>
      </p:sp>
      <p:sp>
        <p:nvSpPr>
          <p:cNvPr id="4" name="Content Placeholder 3"/>
          <p:cNvSpPr>
            <a:spLocks noGrp="1"/>
          </p:cNvSpPr>
          <p:nvPr>
            <p:ph idx="1"/>
          </p:nvPr>
        </p:nvSpPr>
        <p:spPr>
          <a:xfrm>
            <a:off x="1" y="1256144"/>
            <a:ext cx="5029200" cy="6516255"/>
          </a:xfrm>
        </p:spPr>
        <p:txBody>
          <a:bodyPr>
            <a:noAutofit/>
          </a:bodyPr>
          <a:lstStyle/>
          <a:p>
            <a:pPr marL="0" indent="0">
              <a:lnSpc>
                <a:spcPct val="100000"/>
              </a:lnSpc>
              <a:spcBef>
                <a:spcPts val="0"/>
              </a:spcBef>
              <a:buNone/>
            </a:pPr>
            <a:r>
              <a:rPr lang="en-US" sz="1500" b="1" dirty="0">
                <a:latin typeface="Garamond" panose="02020404030301010803" pitchFamily="18" charset="0"/>
              </a:rPr>
              <a:t>How are the company's products/services currently marketed? </a:t>
            </a:r>
          </a:p>
          <a:p>
            <a:pPr marL="0" indent="0">
              <a:lnSpc>
                <a:spcPct val="100000"/>
              </a:lnSpc>
              <a:spcBef>
                <a:spcPts val="0"/>
              </a:spcBef>
              <a:buNone/>
            </a:pPr>
            <a:endParaRPr lang="en-US" sz="1500" dirty="0"/>
          </a:p>
          <a:p>
            <a:pPr marL="0" indent="0">
              <a:lnSpc>
                <a:spcPct val="100000"/>
              </a:lnSpc>
              <a:spcBef>
                <a:spcPts val="0"/>
              </a:spcBef>
              <a:buNone/>
            </a:pPr>
            <a:r>
              <a:rPr lang="en-US" sz="1500" dirty="0"/>
              <a:t>The marketing strategy for focuses on highlighting the product’s sustainability, portability, and advanced filtration technology. The most successful marketing channels for </a:t>
            </a:r>
            <a:r>
              <a:rPr lang="en-US" sz="1500" dirty="0" err="1"/>
              <a:t>EcoSip</a:t>
            </a:r>
            <a:r>
              <a:rPr lang="en-US" sz="1500" dirty="0"/>
              <a:t> </a:t>
            </a:r>
            <a:r>
              <a:rPr lang="en-US" sz="1500" dirty="0" err="1"/>
              <a:t>SmartStraws</a:t>
            </a:r>
            <a:r>
              <a:rPr lang="en-US" sz="1500" dirty="0"/>
              <a:t> have been:</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342900" indent="-342900">
              <a:buAutoNum type="arabicParenR"/>
            </a:pPr>
            <a:r>
              <a:rPr lang="en-US" sz="1500" b="1" dirty="0">
                <a:latin typeface="Garamond" panose="02020404030301010803" pitchFamily="18" charset="0"/>
              </a:rPr>
              <a:t>E-commerce Platforms</a:t>
            </a:r>
            <a:r>
              <a:rPr lang="en-US" sz="1500" dirty="0">
                <a:latin typeface="Garamond" panose="02020404030301010803" pitchFamily="18" charset="0"/>
              </a:rPr>
              <a:t>:</a:t>
            </a:r>
          </a:p>
          <a:p>
            <a:pPr marL="0" indent="0">
              <a:buNone/>
            </a:pPr>
            <a:r>
              <a:rPr lang="en-US" sz="1500" b="1" dirty="0">
                <a:latin typeface="Garamond" panose="02020404030301010803" pitchFamily="18" charset="0"/>
              </a:rPr>
              <a:t>Amazon</a:t>
            </a:r>
            <a:r>
              <a:rPr lang="en-US" sz="1500" dirty="0">
                <a:latin typeface="Garamond" panose="02020404030301010803" pitchFamily="18" charset="0"/>
              </a:rPr>
              <a:t>: </a:t>
            </a:r>
            <a:r>
              <a:rPr lang="en-US" sz="1500" dirty="0"/>
              <a:t>High visibility and accessibility, leading to strong sales performance. Customer reviews and ratings on Amazon also enhance product credibility and influence purchasing decisions.</a:t>
            </a:r>
          </a:p>
          <a:p>
            <a:pPr marL="0" indent="0">
              <a:buNone/>
            </a:pPr>
            <a:endParaRPr lang="en-US" sz="1500" b="1" dirty="0"/>
          </a:p>
          <a:p>
            <a:pPr marL="0" indent="0">
              <a:buNone/>
            </a:pPr>
            <a:r>
              <a:rPr lang="en-US" sz="1500" b="1" dirty="0"/>
              <a:t>2)    </a:t>
            </a:r>
            <a:r>
              <a:rPr lang="en-US" sz="1500" b="1" dirty="0">
                <a:latin typeface="Garamond" panose="02020404030301010803" pitchFamily="18" charset="0"/>
              </a:rPr>
              <a:t>Social Media</a:t>
            </a:r>
            <a:r>
              <a:rPr lang="en-US" sz="1500" dirty="0">
                <a:latin typeface="Garamond" panose="02020404030301010803" pitchFamily="18" charset="0"/>
              </a:rPr>
              <a:t>:</a:t>
            </a:r>
          </a:p>
          <a:p>
            <a:pPr marL="0" indent="0">
              <a:buNone/>
            </a:pPr>
            <a:r>
              <a:rPr lang="en-US" sz="1500" b="1" dirty="0">
                <a:latin typeface="Garamond" panose="02020404030301010803" pitchFamily="18" charset="0"/>
              </a:rPr>
              <a:t>Instagram</a:t>
            </a:r>
            <a:r>
              <a:rPr lang="en-US" sz="1500" dirty="0">
                <a:latin typeface="Garamond" panose="02020404030301010803" pitchFamily="18" charset="0"/>
              </a:rPr>
              <a:t>: </a:t>
            </a:r>
            <a:r>
              <a:rPr lang="en-US" sz="1500" dirty="0"/>
              <a:t>Effective in building brand awareness and engagement, particularly through influencer partnerships. Visual content resonates well with the target audience, driving traffic to the website and increasing sales.</a:t>
            </a:r>
          </a:p>
          <a:p>
            <a:pPr marL="0" indent="0">
              <a:buNone/>
            </a:pPr>
            <a:endParaRPr lang="en-US" sz="1500" i="1" dirty="0">
              <a:solidFill>
                <a:srgbClr val="7F7F7F"/>
              </a:solidFill>
              <a:latin typeface="Garamond" panose="02020404030301010803" pitchFamily="18" charset="0"/>
            </a:endParaRPr>
          </a:p>
          <a:p>
            <a:pPr marL="0" indent="0">
              <a:buNone/>
            </a:pPr>
            <a:r>
              <a:rPr lang="en-US" sz="1500" b="1" dirty="0">
                <a:latin typeface="Garamond" panose="02020404030301010803" pitchFamily="18" charset="0"/>
              </a:rPr>
              <a:t>3)   Content Marketing</a:t>
            </a:r>
            <a:r>
              <a:rPr lang="en-US" sz="1500" dirty="0">
                <a:latin typeface="Garamond" panose="02020404030301010803" pitchFamily="18" charset="0"/>
              </a:rPr>
              <a:t>:</a:t>
            </a:r>
          </a:p>
          <a:p>
            <a:pPr marL="0" indent="0">
              <a:buNone/>
            </a:pPr>
            <a:r>
              <a:rPr lang="en-US" sz="1500" b="1" dirty="0">
                <a:latin typeface="Garamond" panose="02020404030301010803" pitchFamily="18" charset="0"/>
              </a:rPr>
              <a:t>Blog</a:t>
            </a:r>
            <a:r>
              <a:rPr lang="en-US" sz="1500" dirty="0">
                <a:latin typeface="Garamond" panose="02020404030301010803" pitchFamily="18" charset="0"/>
              </a:rPr>
              <a:t>: </a:t>
            </a:r>
            <a:r>
              <a:rPr lang="en-US" sz="1500" dirty="0"/>
              <a:t>Establishing the brand as a thought leader in sustainability and health, attracting organic traffic and building a loyal customer base. </a:t>
            </a:r>
            <a:endParaRPr lang="en-US" sz="1500" i="1" dirty="0">
              <a:solidFill>
                <a:srgbClr val="7F7F7F"/>
              </a:solidFill>
              <a:latin typeface="Garamond" panose="02020404030301010803" pitchFamily="18" charset="0"/>
            </a:endParaRPr>
          </a:p>
        </p:txBody>
      </p:sp>
      <p:pic>
        <p:nvPicPr>
          <p:cNvPr id="6" name="Picture 5" descr="A graph with blue bars&#10;&#10;Description automatically generated">
            <a:extLst>
              <a:ext uri="{FF2B5EF4-FFF2-40B4-BE49-F238E27FC236}">
                <a16:creationId xmlns:a16="http://schemas.microsoft.com/office/drawing/2014/main" id="{9D794CB2-1779-7F97-EC81-E4D466CE90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1" y="2191941"/>
            <a:ext cx="4876800" cy="4035972"/>
          </a:xfrm>
          <a:prstGeom prst="rect">
            <a:avLst/>
          </a:prstGeom>
        </p:spPr>
      </p:pic>
    </p:spTree>
    <p:extLst>
      <p:ext uri="{BB962C8B-B14F-4D97-AF65-F5344CB8AC3E}">
        <p14:creationId xmlns:p14="http://schemas.microsoft.com/office/powerpoint/2010/main" val="1929516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Internal Environment – </a:t>
            </a:r>
            <a:br>
              <a:rPr lang="en-US" sz="3600" dirty="0">
                <a:latin typeface="Garamond" panose="02020404030301010803" pitchFamily="18" charset="0"/>
              </a:rPr>
            </a:br>
            <a:r>
              <a:rPr lang="en-US" sz="1800" dirty="0">
                <a:latin typeface="Garamond" panose="02020404030301010803" pitchFamily="18" charset="0"/>
              </a:rPr>
              <a:t>Resources (Top management, Marketing, Production, Finance, research &amp; development)</a:t>
            </a:r>
          </a:p>
        </p:txBody>
      </p:sp>
      <p:sp>
        <p:nvSpPr>
          <p:cNvPr id="4" name="Content Placeholder 3"/>
          <p:cNvSpPr>
            <a:spLocks noGrp="1"/>
          </p:cNvSpPr>
          <p:nvPr>
            <p:ph idx="1"/>
          </p:nvPr>
        </p:nvSpPr>
        <p:spPr>
          <a:xfrm>
            <a:off x="0" y="1431741"/>
            <a:ext cx="8776138" cy="6174669"/>
          </a:xfrm>
        </p:spPr>
        <p:txBody>
          <a:bodyPr>
            <a:noAutofit/>
          </a:bodyPr>
          <a:lstStyle/>
          <a:p>
            <a:pPr marL="0" indent="0">
              <a:buNone/>
            </a:pPr>
            <a:r>
              <a:rPr lang="en-US" sz="1500" dirty="0"/>
              <a:t>For the successful launch and growth of </a:t>
            </a:r>
            <a:r>
              <a:rPr lang="en-US" sz="1500" dirty="0" err="1"/>
              <a:t>EcoSip</a:t>
            </a:r>
            <a:r>
              <a:rPr lang="en-US" sz="1500" dirty="0"/>
              <a:t> </a:t>
            </a:r>
            <a:r>
              <a:rPr lang="en-US" sz="1500" dirty="0" err="1"/>
              <a:t>SmartStraws</a:t>
            </a:r>
            <a:r>
              <a:rPr lang="en-US" sz="1500" dirty="0"/>
              <a:t>, the following internal resources will be leveraged:</a:t>
            </a:r>
          </a:p>
          <a:p>
            <a:pPr>
              <a:buFont typeface="+mj-lt"/>
              <a:buAutoNum type="arabicPeriod"/>
            </a:pPr>
            <a:r>
              <a:rPr lang="en-US" sz="1500" b="1" dirty="0">
                <a:latin typeface="Garamond" panose="02020404030301010803" pitchFamily="18" charset="0"/>
              </a:rPr>
              <a:t>Top Management</a:t>
            </a:r>
            <a:r>
              <a:rPr lang="en-US" sz="1500" dirty="0">
                <a:latin typeface="Garamond" panose="02020404030301010803" pitchFamily="18" charset="0"/>
              </a:rPr>
              <a:t>:</a:t>
            </a:r>
            <a:endParaRPr lang="en-US" sz="1500" b="1" dirty="0">
              <a:latin typeface="Garamond" panose="02020404030301010803" pitchFamily="18" charset="0"/>
            </a:endParaRPr>
          </a:p>
          <a:p>
            <a:pPr marL="742950" lvl="1" indent="-285750"/>
            <a:r>
              <a:rPr lang="en-US" sz="1500" b="1" dirty="0">
                <a:latin typeface="Garamond" panose="02020404030301010803" pitchFamily="18" charset="0"/>
              </a:rPr>
              <a:t>Leadership and Vision</a:t>
            </a:r>
            <a:r>
              <a:rPr lang="en-US" sz="1500" dirty="0">
                <a:latin typeface="Garamond" panose="02020404030301010803" pitchFamily="18" charset="0"/>
              </a:rPr>
              <a:t>: </a:t>
            </a:r>
            <a:r>
              <a:rPr lang="en-US" sz="1500" dirty="0"/>
              <a:t>The top management team will provide strategic direction and ensure alignment with the company’s mission of promoting sustainability and health.</a:t>
            </a:r>
            <a:endParaRPr lang="en-US" sz="1500" b="1" dirty="0">
              <a:latin typeface="Garamond" panose="02020404030301010803" pitchFamily="18" charset="0"/>
            </a:endParaRPr>
          </a:p>
          <a:p>
            <a:pPr marL="742950" lvl="1" indent="-285750"/>
            <a:r>
              <a:rPr lang="en-US" sz="1500" b="1" dirty="0">
                <a:latin typeface="Garamond" panose="02020404030301010803" pitchFamily="18" charset="0"/>
              </a:rPr>
              <a:t>Decision Making</a:t>
            </a:r>
            <a:r>
              <a:rPr lang="en-US" sz="1500" dirty="0">
                <a:latin typeface="Garamond" panose="02020404030301010803" pitchFamily="18" charset="0"/>
              </a:rPr>
              <a:t>:</a:t>
            </a:r>
            <a:r>
              <a:rPr lang="en-US" sz="1500" dirty="0"/>
              <a:t> Effective decision-making processes will be employed to respond swiftly to market changes and consumer needs, ensuring the product remains competitive and relevant.</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buNone/>
            </a:pPr>
            <a:r>
              <a:rPr lang="en-US" sz="1500" b="1" dirty="0"/>
              <a:t>2.  </a:t>
            </a:r>
            <a:r>
              <a:rPr lang="en-US" sz="1500" b="1" dirty="0">
                <a:latin typeface="Garamond" panose="02020404030301010803" pitchFamily="18" charset="0"/>
              </a:rPr>
              <a:t>Marketing</a:t>
            </a:r>
            <a:r>
              <a:rPr lang="en-US" sz="1500" dirty="0">
                <a:latin typeface="Garamond" panose="02020404030301010803" pitchFamily="18" charset="0"/>
              </a:rPr>
              <a:t>:</a:t>
            </a:r>
          </a:p>
          <a:p>
            <a:r>
              <a:rPr lang="en-US" sz="1500" b="1" dirty="0">
                <a:latin typeface="Garamond" panose="02020404030301010803" pitchFamily="18" charset="0"/>
              </a:rPr>
              <a:t>Marketing Team</a:t>
            </a:r>
            <a:r>
              <a:rPr lang="en-US" sz="1500" dirty="0">
                <a:latin typeface="Garamond" panose="02020404030301010803" pitchFamily="18" charset="0"/>
              </a:rPr>
              <a:t>:</a:t>
            </a:r>
            <a:r>
              <a:rPr lang="en-US" sz="1500" dirty="0"/>
              <a:t> A dedicated marketing team will be responsible for developing and executing comprehensive marketing strategies. This includes digital marketing, social media campaigns, content creation, and influencer partnerships to build brand awareness and drive sales.</a:t>
            </a:r>
          </a:p>
          <a:p>
            <a:r>
              <a:rPr lang="en-US" sz="1500" b="1" dirty="0">
                <a:latin typeface="Garamond" panose="02020404030301010803" pitchFamily="18" charset="0"/>
              </a:rPr>
              <a:t>Branding and Positioning</a:t>
            </a:r>
            <a:r>
              <a:rPr lang="en-US" sz="1500" dirty="0">
                <a:latin typeface="Garamond" panose="02020404030301010803" pitchFamily="18" charset="0"/>
              </a:rPr>
              <a:t>: </a:t>
            </a:r>
            <a:r>
              <a:rPr lang="en-US" sz="1500" dirty="0"/>
              <a:t>Efforts will focus on establishing </a:t>
            </a:r>
            <a:r>
              <a:rPr lang="en-US" sz="1500" dirty="0" err="1"/>
              <a:t>EcoSip</a:t>
            </a:r>
            <a:r>
              <a:rPr lang="en-US" sz="1500" dirty="0"/>
              <a:t> </a:t>
            </a:r>
            <a:r>
              <a:rPr lang="en-US" sz="1500" dirty="0" err="1"/>
              <a:t>SmartStraws</a:t>
            </a:r>
            <a:r>
              <a:rPr lang="en-US" sz="1500" dirty="0"/>
              <a:t> as a leading eco-friendly water purification solution, highlighting its benefits and unique selling points.</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buNone/>
            </a:pPr>
            <a:r>
              <a:rPr lang="en-US" sz="1500" b="1" dirty="0"/>
              <a:t>3.   </a:t>
            </a:r>
            <a:r>
              <a:rPr lang="en-US" sz="1500" b="1" dirty="0">
                <a:latin typeface="Garamond" panose="02020404030301010803" pitchFamily="18" charset="0"/>
              </a:rPr>
              <a:t>Production</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Manufacturing Facilities</a:t>
            </a:r>
            <a:r>
              <a:rPr lang="en-US" sz="1500" dirty="0">
                <a:latin typeface="Garamond" panose="02020404030301010803" pitchFamily="18" charset="0"/>
              </a:rPr>
              <a:t>: </a:t>
            </a:r>
            <a:r>
              <a:rPr lang="en-US" sz="1500" dirty="0"/>
              <a:t>Utilizing state-of-the-art manufacturing facilities to produce high-quality, biodegradable straws with advanced filtration technology. Ensuring sustainable practices are followed throughout the production process.</a:t>
            </a:r>
          </a:p>
          <a:p>
            <a:pPr>
              <a:buFont typeface="Arial" panose="020B0604020202020204" pitchFamily="34" charset="0"/>
              <a:buChar char="•"/>
            </a:pPr>
            <a:r>
              <a:rPr lang="en-US" sz="1500" b="1" dirty="0">
                <a:latin typeface="Garamond" panose="02020404030301010803" pitchFamily="18" charset="0"/>
              </a:rPr>
              <a:t>Supply Chain Management</a:t>
            </a:r>
            <a:r>
              <a:rPr lang="en-US" sz="1500" dirty="0">
                <a:latin typeface="Garamond" panose="02020404030301010803" pitchFamily="18" charset="0"/>
              </a:rPr>
              <a:t>: </a:t>
            </a:r>
            <a:r>
              <a:rPr lang="en-US" sz="1500" dirty="0"/>
              <a:t>Efficient supply chain management to maintain steady production flow, manage inventory, and ensure timely delivery of products to customers.</a:t>
            </a:r>
          </a:p>
          <a:p>
            <a:pPr marL="0" indent="0">
              <a:lnSpc>
                <a:spcPct val="100000"/>
              </a:lnSpc>
              <a:spcBef>
                <a:spcPts val="0"/>
              </a:spcBef>
              <a:buNone/>
            </a:pPr>
            <a:endParaRPr lang="en-US" sz="15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165146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Internal Environment – </a:t>
            </a:r>
            <a:br>
              <a:rPr lang="en-US" sz="3600" dirty="0">
                <a:latin typeface="Garamond" panose="02020404030301010803" pitchFamily="18" charset="0"/>
              </a:rPr>
            </a:br>
            <a:r>
              <a:rPr lang="en-US" sz="1800" dirty="0">
                <a:latin typeface="Garamond" panose="02020404030301010803" pitchFamily="18" charset="0"/>
              </a:rPr>
              <a:t>Resources (Top management, Marketing, Production, Finance, research &amp; development)</a:t>
            </a:r>
          </a:p>
        </p:txBody>
      </p:sp>
      <p:sp>
        <p:nvSpPr>
          <p:cNvPr id="4" name="Content Placeholder 3"/>
          <p:cNvSpPr>
            <a:spLocks noGrp="1"/>
          </p:cNvSpPr>
          <p:nvPr>
            <p:ph idx="1"/>
          </p:nvPr>
        </p:nvSpPr>
        <p:spPr>
          <a:xfrm>
            <a:off x="1" y="1431741"/>
            <a:ext cx="9406758" cy="6174669"/>
          </a:xfrm>
        </p:spPr>
        <p:txBody>
          <a:bodyPr>
            <a:noAutofit/>
          </a:bodyPr>
          <a:lstStyle/>
          <a:p>
            <a:pPr marL="0" indent="0">
              <a:buNone/>
            </a:pPr>
            <a:r>
              <a:rPr lang="en-US" sz="1500" b="1" dirty="0"/>
              <a:t>4. </a:t>
            </a:r>
            <a:r>
              <a:rPr lang="en-US" sz="1500" b="1" dirty="0">
                <a:latin typeface="Garamond" panose="02020404030301010803" pitchFamily="18" charset="0"/>
              </a:rPr>
              <a:t>Finance</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Budgeting and Financial Planning</a:t>
            </a:r>
            <a:r>
              <a:rPr lang="en-US" sz="1500" dirty="0">
                <a:latin typeface="Garamond" panose="02020404030301010803" pitchFamily="18" charset="0"/>
              </a:rPr>
              <a:t>: </a:t>
            </a:r>
            <a:r>
              <a:rPr lang="en-US" sz="1500" dirty="0"/>
              <a:t>The finance team will handle budgeting, financial planning, and allocation of resources to support the development, marketing, and distribution of </a:t>
            </a:r>
            <a:r>
              <a:rPr lang="en-US" sz="1500" dirty="0" err="1"/>
              <a:t>EcoSip</a:t>
            </a:r>
            <a:r>
              <a:rPr lang="en-US" sz="1500" dirty="0"/>
              <a:t> </a:t>
            </a:r>
            <a:r>
              <a:rPr lang="en-US" sz="1500" dirty="0" err="1"/>
              <a:t>SmartStraws</a:t>
            </a:r>
            <a:r>
              <a:rPr lang="en-US" sz="1500" dirty="0"/>
              <a:t>.</a:t>
            </a:r>
          </a:p>
          <a:p>
            <a:pPr>
              <a:buFont typeface="Arial" panose="020B0604020202020204" pitchFamily="34" charset="0"/>
              <a:buChar char="•"/>
            </a:pPr>
            <a:r>
              <a:rPr lang="en-US" sz="1500" b="1" dirty="0">
                <a:latin typeface="Garamond" panose="02020404030301010803" pitchFamily="18" charset="0"/>
              </a:rPr>
              <a:t>Funding and Investment</a:t>
            </a:r>
            <a:r>
              <a:rPr lang="en-US" sz="1500" dirty="0">
                <a:latin typeface="Garamond" panose="02020404030301010803" pitchFamily="18" charset="0"/>
              </a:rPr>
              <a:t>:</a:t>
            </a:r>
            <a:r>
              <a:rPr lang="en-US" sz="1500" dirty="0"/>
              <a:t> Securing necessary funding and investments to support Research &amp; Development, marketing campaigns, and scaling production capabilities.</a:t>
            </a:r>
          </a:p>
          <a:p>
            <a:pPr>
              <a:buFont typeface="Arial" panose="020B0604020202020204" pitchFamily="34" charset="0"/>
              <a:buChar char="•"/>
            </a:pPr>
            <a:endParaRPr lang="en-US" sz="1500" dirty="0"/>
          </a:p>
          <a:p>
            <a:pPr marL="0" indent="0">
              <a:buNone/>
            </a:pPr>
            <a:r>
              <a:rPr lang="en-US" sz="1500" b="1" dirty="0"/>
              <a:t>5. </a:t>
            </a:r>
            <a:r>
              <a:rPr lang="en-US" sz="1500" b="1" dirty="0">
                <a:latin typeface="Garamond" panose="02020404030301010803" pitchFamily="18" charset="0"/>
              </a:rPr>
              <a:t>Research &amp; Development</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Innovation and Improvement</a:t>
            </a:r>
            <a:r>
              <a:rPr lang="en-US" sz="1500" dirty="0">
                <a:latin typeface="Garamond" panose="02020404030301010803" pitchFamily="18" charset="0"/>
              </a:rPr>
              <a:t>: </a:t>
            </a:r>
            <a:r>
              <a:rPr lang="en-US" sz="1500" dirty="0"/>
              <a:t>The Research &amp; Development team will focus on continuous innovation to enhance the filtration technology, improve the product’s eco-friendliness, and develop new features that meet consumer needs.</a:t>
            </a:r>
          </a:p>
          <a:p>
            <a:pPr>
              <a:buFont typeface="Arial" panose="020B0604020202020204" pitchFamily="34" charset="0"/>
              <a:buChar char="•"/>
            </a:pPr>
            <a:r>
              <a:rPr lang="en-US" sz="1500" b="1" dirty="0">
                <a:latin typeface="Garamond" panose="02020404030301010803" pitchFamily="18" charset="0"/>
              </a:rPr>
              <a:t>Sustainability Research</a:t>
            </a:r>
            <a:r>
              <a:rPr lang="en-US" sz="1500" dirty="0">
                <a:latin typeface="Garamond" panose="02020404030301010803" pitchFamily="18" charset="0"/>
              </a:rPr>
              <a:t>: </a:t>
            </a:r>
            <a:r>
              <a:rPr lang="en-US" sz="1500" dirty="0"/>
              <a:t>Conducting research to ensure the materials used are biodegradable and sustainable, aligning with the company’s commitment to environmental responsibility.</a:t>
            </a:r>
          </a:p>
          <a:p>
            <a:pPr marL="0" indent="0">
              <a:buNone/>
            </a:pPr>
            <a:endParaRPr lang="en-US" sz="1500" dirty="0"/>
          </a:p>
          <a:p>
            <a:pPr marL="0" indent="0">
              <a:lnSpc>
                <a:spcPct val="100000"/>
              </a:lnSpc>
              <a:spcBef>
                <a:spcPts val="0"/>
              </a:spcBef>
              <a:buNone/>
            </a:pPr>
            <a:endParaRPr lang="en-US" sz="15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295270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Internal Environment – </a:t>
            </a:r>
            <a:br>
              <a:rPr lang="en-US" sz="3600" dirty="0">
                <a:latin typeface="Garamond" panose="02020404030301010803" pitchFamily="18" charset="0"/>
              </a:rPr>
            </a:br>
            <a:r>
              <a:rPr lang="en-US" sz="1800" dirty="0">
                <a:latin typeface="Garamond" panose="02020404030301010803" pitchFamily="18" charset="0"/>
              </a:rPr>
              <a:t>Resources (Top management, Marketing, Production, Finance, research &amp; development)</a:t>
            </a:r>
          </a:p>
        </p:txBody>
      </p:sp>
      <p:sp>
        <p:nvSpPr>
          <p:cNvPr id="4" name="Content Placeholder 3"/>
          <p:cNvSpPr>
            <a:spLocks noGrp="1"/>
          </p:cNvSpPr>
          <p:nvPr>
            <p:ph idx="1"/>
          </p:nvPr>
        </p:nvSpPr>
        <p:spPr>
          <a:xfrm>
            <a:off x="107402" y="1646343"/>
            <a:ext cx="3907550" cy="4228940"/>
          </a:xfrm>
        </p:spPr>
        <p:txBody>
          <a:bodyPr>
            <a:noAutofit/>
          </a:bodyPr>
          <a:lstStyle/>
          <a:p>
            <a:pPr marL="0" indent="0">
              <a:buNone/>
            </a:pPr>
            <a:r>
              <a:rPr lang="en-US" sz="1500" b="1" dirty="0">
                <a:latin typeface="Garamond" panose="02020404030301010803" pitchFamily="18" charset="0"/>
              </a:rPr>
              <a:t>Analysis of Internal Resources for </a:t>
            </a:r>
            <a:r>
              <a:rPr lang="en-US" sz="1500" b="1" dirty="0" err="1">
                <a:latin typeface="Garamond" panose="02020404030301010803" pitchFamily="18" charset="0"/>
              </a:rPr>
              <a:t>EcoSip</a:t>
            </a:r>
            <a:r>
              <a:rPr lang="en-US" sz="1500" b="1" dirty="0">
                <a:latin typeface="Garamond" panose="02020404030301010803" pitchFamily="18" charset="0"/>
              </a:rPr>
              <a:t> </a:t>
            </a:r>
            <a:r>
              <a:rPr lang="en-US" sz="1500" b="1" dirty="0" err="1">
                <a:latin typeface="Garamond" panose="02020404030301010803" pitchFamily="18" charset="0"/>
              </a:rPr>
              <a:t>SmartStraws</a:t>
            </a:r>
            <a:r>
              <a:rPr lang="en-US" sz="1500" b="1" dirty="0">
                <a:latin typeface="Garamond" panose="02020404030301010803" pitchFamily="18" charset="0"/>
              </a:rPr>
              <a:t>:</a:t>
            </a:r>
          </a:p>
          <a:p>
            <a:pPr marL="0" indent="0">
              <a:buNone/>
            </a:pPr>
            <a:endParaRPr lang="en-US" sz="1500" b="1" dirty="0"/>
          </a:p>
          <a:p>
            <a:pPr marL="0" indent="0">
              <a:buNone/>
            </a:pPr>
            <a:r>
              <a:rPr lang="en-US" sz="1500" b="1" dirty="0">
                <a:latin typeface="Garamond" panose="02020404030301010803" pitchFamily="18" charset="0"/>
              </a:rPr>
              <a:t>Key Points:</a:t>
            </a:r>
          </a:p>
          <a:p>
            <a:pPr>
              <a:buFont typeface="Arial" panose="020B0604020202020204" pitchFamily="34" charset="0"/>
              <a:buChar char="•"/>
            </a:pPr>
            <a:r>
              <a:rPr lang="en-US" sz="1500" b="1" dirty="0">
                <a:latin typeface="Garamond" panose="02020404030301010803" pitchFamily="18" charset="0"/>
              </a:rPr>
              <a:t>Top Management:</a:t>
            </a:r>
            <a:r>
              <a:rPr lang="en-US" sz="1500" dirty="0">
                <a:latin typeface="Garamond" panose="02020404030301010803" pitchFamily="18" charset="0"/>
              </a:rPr>
              <a:t> </a:t>
            </a:r>
            <a:r>
              <a:rPr lang="en-US" sz="1500" dirty="0"/>
              <a:t>Focuses on leadership, vision, and effective decision-making.</a:t>
            </a:r>
          </a:p>
          <a:p>
            <a:pPr>
              <a:buFont typeface="Arial" panose="020B0604020202020204" pitchFamily="34" charset="0"/>
              <a:buChar char="•"/>
            </a:pPr>
            <a:r>
              <a:rPr lang="en-US" sz="1500" b="1" dirty="0">
                <a:latin typeface="Garamond" panose="02020404030301010803" pitchFamily="18" charset="0"/>
              </a:rPr>
              <a:t>Marketing:</a:t>
            </a:r>
            <a:r>
              <a:rPr lang="en-US" sz="1500" dirty="0"/>
              <a:t> Dedicated team and strong branding efforts.</a:t>
            </a:r>
          </a:p>
          <a:p>
            <a:pPr>
              <a:buFont typeface="Arial" panose="020B0604020202020204" pitchFamily="34" charset="0"/>
              <a:buChar char="•"/>
            </a:pPr>
            <a:r>
              <a:rPr lang="en-US" sz="1500" b="1" dirty="0">
                <a:latin typeface="Garamond" panose="02020404030301010803" pitchFamily="18" charset="0"/>
              </a:rPr>
              <a:t>Production:</a:t>
            </a:r>
            <a:r>
              <a:rPr lang="en-US" sz="1500" dirty="0"/>
              <a:t> State-of-the-art facilities and efficient supply chain management.</a:t>
            </a:r>
          </a:p>
          <a:p>
            <a:pPr>
              <a:buFont typeface="Arial" panose="020B0604020202020204" pitchFamily="34" charset="0"/>
              <a:buChar char="•"/>
            </a:pPr>
            <a:r>
              <a:rPr lang="en-US" sz="1500" b="1" dirty="0">
                <a:latin typeface="Garamond" panose="02020404030301010803" pitchFamily="18" charset="0"/>
              </a:rPr>
              <a:t>Finance:</a:t>
            </a:r>
            <a:r>
              <a:rPr lang="en-US" sz="1500" dirty="0"/>
              <a:t> Emphasis on budgeting, financial planning, and securing investments.</a:t>
            </a:r>
          </a:p>
          <a:p>
            <a:pPr>
              <a:buFont typeface="Arial" panose="020B0604020202020204" pitchFamily="34" charset="0"/>
              <a:buChar char="•"/>
            </a:pPr>
            <a:r>
              <a:rPr lang="en-US" sz="1500" b="1" dirty="0">
                <a:latin typeface="Garamond" panose="02020404030301010803" pitchFamily="18" charset="0"/>
              </a:rPr>
              <a:t>Research &amp; Development:</a:t>
            </a:r>
            <a:r>
              <a:rPr lang="en-US" sz="1500" dirty="0"/>
              <a:t> Continuous innovation and commitment to sustainability.</a:t>
            </a:r>
          </a:p>
          <a:p>
            <a:pPr marL="0" indent="0">
              <a:buNone/>
            </a:pPr>
            <a:endParaRPr lang="en-US" sz="1500" dirty="0"/>
          </a:p>
          <a:p>
            <a:pPr marL="0" indent="0">
              <a:lnSpc>
                <a:spcPct val="100000"/>
              </a:lnSpc>
              <a:spcBef>
                <a:spcPts val="0"/>
              </a:spcBef>
              <a:buNone/>
            </a:pPr>
            <a:endParaRPr lang="en-US" sz="1500" i="1" dirty="0">
              <a:solidFill>
                <a:srgbClr val="7F7F7F"/>
              </a:solidFill>
              <a:latin typeface="Garamond" panose="02020404030301010803" pitchFamily="18" charset="0"/>
            </a:endParaRPr>
          </a:p>
        </p:txBody>
      </p:sp>
      <p:pic>
        <p:nvPicPr>
          <p:cNvPr id="6" name="Picture 5" descr="A colorful rectangular object with text&#10;&#10;Description automatically generated with medium confidence">
            <a:extLst>
              <a:ext uri="{FF2B5EF4-FFF2-40B4-BE49-F238E27FC236}">
                <a16:creationId xmlns:a16="http://schemas.microsoft.com/office/drawing/2014/main" id="{D16B9A8C-B1E1-8A7A-B013-341207211C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8524" y="1481959"/>
            <a:ext cx="5788902" cy="5528442"/>
          </a:xfrm>
          <a:prstGeom prst="rect">
            <a:avLst/>
          </a:prstGeom>
        </p:spPr>
      </p:pic>
    </p:spTree>
    <p:extLst>
      <p:ext uri="{BB962C8B-B14F-4D97-AF65-F5344CB8AC3E}">
        <p14:creationId xmlns:p14="http://schemas.microsoft.com/office/powerpoint/2010/main" val="3005533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Internal Environment – </a:t>
            </a:r>
            <a:br>
              <a:rPr lang="en-US" sz="3600" dirty="0">
                <a:latin typeface="Garamond" panose="02020404030301010803" pitchFamily="18" charset="0"/>
              </a:rPr>
            </a:br>
            <a:r>
              <a:rPr lang="en-US" sz="1800" dirty="0">
                <a:latin typeface="Garamond" panose="02020404030301010803" pitchFamily="18" charset="0"/>
              </a:rPr>
              <a:t>Brand diagnosis (current brand positioning, current pricing strategy, current distribution strategy, &amp; current promotions strategy)</a:t>
            </a:r>
          </a:p>
        </p:txBody>
      </p:sp>
      <p:sp>
        <p:nvSpPr>
          <p:cNvPr id="4" name="Content Placeholder 3"/>
          <p:cNvSpPr>
            <a:spLocks noGrp="1"/>
          </p:cNvSpPr>
          <p:nvPr>
            <p:ph idx="1"/>
          </p:nvPr>
        </p:nvSpPr>
        <p:spPr>
          <a:xfrm>
            <a:off x="0" y="1487372"/>
            <a:ext cx="9877426" cy="5781964"/>
          </a:xfrm>
        </p:spPr>
        <p:txBody>
          <a:bodyPr>
            <a:noAutofit/>
          </a:bodyPr>
          <a:lstStyle/>
          <a:p>
            <a:pPr marL="0" indent="0">
              <a:lnSpc>
                <a:spcPct val="100000"/>
              </a:lnSpc>
              <a:spcBef>
                <a:spcPts val="0"/>
              </a:spcBef>
              <a:buNone/>
            </a:pPr>
            <a:r>
              <a:rPr lang="en-US" sz="1500" b="1" dirty="0">
                <a:latin typeface="Garamond" panose="02020404030301010803" pitchFamily="18" charset="0"/>
              </a:rPr>
              <a:t>Current Brand Positioning</a:t>
            </a:r>
            <a:r>
              <a:rPr lang="en-US" sz="1500" dirty="0">
                <a:latin typeface="Garamond" panose="02020404030301010803" pitchFamily="18" charset="0"/>
              </a:rPr>
              <a:t>: </a:t>
            </a:r>
          </a:p>
          <a:p>
            <a:pPr marL="0" indent="0">
              <a:lnSpc>
                <a:spcPct val="100000"/>
              </a:lnSpc>
              <a:spcBef>
                <a:spcPts val="0"/>
              </a:spcBef>
              <a:buNone/>
            </a:pPr>
            <a:endParaRPr lang="en-US" sz="1500" dirty="0"/>
          </a:p>
          <a:p>
            <a:pPr marL="0" indent="0">
              <a:lnSpc>
                <a:spcPct val="100000"/>
              </a:lnSpc>
              <a:spcBef>
                <a:spcPts val="0"/>
              </a:spcBef>
              <a:buNone/>
            </a:pPr>
            <a:r>
              <a:rPr lang="en-US" sz="1500" dirty="0" err="1"/>
              <a:t>EcoSip</a:t>
            </a:r>
            <a:r>
              <a:rPr lang="en-US" sz="1500" dirty="0"/>
              <a:t> </a:t>
            </a:r>
            <a:r>
              <a:rPr lang="en-US" sz="1500" dirty="0" err="1"/>
              <a:t>SmartStraws</a:t>
            </a:r>
            <a:r>
              <a:rPr lang="en-US" sz="1500" dirty="0"/>
              <a:t> are positioned as a premium, eco-friendly, and innovative solution for portable water purification. </a:t>
            </a:r>
          </a:p>
          <a:p>
            <a:pPr marL="0" indent="0">
              <a:lnSpc>
                <a:spcPct val="100000"/>
              </a:lnSpc>
              <a:spcBef>
                <a:spcPts val="0"/>
              </a:spcBef>
              <a:buNone/>
            </a:pPr>
            <a:endParaRPr lang="en-US" sz="1500" dirty="0"/>
          </a:p>
          <a:p>
            <a:pPr marL="0" indent="0">
              <a:lnSpc>
                <a:spcPct val="100000"/>
              </a:lnSpc>
              <a:spcBef>
                <a:spcPts val="0"/>
              </a:spcBef>
              <a:buNone/>
            </a:pPr>
            <a:r>
              <a:rPr lang="en-US" sz="1500" dirty="0"/>
              <a:t>The brand focuses on sustainability, health, and convenience, appealing to eco-conscious consumers, outdoor enthusiasts, and health-focused individuals. </a:t>
            </a:r>
          </a:p>
          <a:p>
            <a:pPr marL="0" indent="0">
              <a:lnSpc>
                <a:spcPct val="100000"/>
              </a:lnSpc>
              <a:spcBef>
                <a:spcPts val="0"/>
              </a:spcBef>
              <a:buNone/>
            </a:pPr>
            <a:endParaRPr lang="en-US" sz="1500" dirty="0"/>
          </a:p>
          <a:p>
            <a:pPr marL="0" indent="0">
              <a:lnSpc>
                <a:spcPct val="100000"/>
              </a:lnSpc>
              <a:spcBef>
                <a:spcPts val="0"/>
              </a:spcBef>
              <a:buNone/>
            </a:pPr>
            <a:r>
              <a:rPr lang="en-US" sz="1500" dirty="0"/>
              <a:t>The product is marketed as a high-quality, biodegradable straw equipped with advanced filtration technology, ensuring safe drinking water on-the-go.</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buNone/>
            </a:pPr>
            <a:r>
              <a:rPr lang="en-US" sz="1500" b="1" dirty="0">
                <a:latin typeface="Garamond" panose="02020404030301010803" pitchFamily="18" charset="0"/>
              </a:rPr>
              <a:t>Current Pricing Strategy</a:t>
            </a:r>
            <a:r>
              <a:rPr lang="en-US" sz="1500" dirty="0">
                <a:latin typeface="Garamond" panose="02020404030301010803" pitchFamily="18" charset="0"/>
              </a:rPr>
              <a:t>: </a:t>
            </a:r>
            <a:r>
              <a:rPr lang="en-US" sz="1500" dirty="0" err="1"/>
              <a:t>EcoSip</a:t>
            </a:r>
            <a:r>
              <a:rPr lang="en-US" sz="1500" dirty="0"/>
              <a:t> </a:t>
            </a:r>
            <a:r>
              <a:rPr lang="en-US" sz="1500" dirty="0" err="1"/>
              <a:t>SmartStraws</a:t>
            </a:r>
            <a:r>
              <a:rPr lang="en-US" sz="1500" dirty="0"/>
              <a:t> are priced at a premium to reflect their advanced filtration technology, biodegradability, and high-quality materials. The pricing strategy is designed to emphasize the product's value proposition, targeting consumers who are willing to pay more for sustainable and health-oriented products. Additionally, the pricing strategy includes:</a:t>
            </a:r>
          </a:p>
          <a:p>
            <a:pPr marL="0" indent="0">
              <a:buNone/>
            </a:pPr>
            <a:endParaRPr lang="en-US" sz="1500" dirty="0"/>
          </a:p>
          <a:p>
            <a:pPr>
              <a:buFont typeface="Arial" panose="020B0604020202020204" pitchFamily="34" charset="0"/>
              <a:buChar char="•"/>
            </a:pPr>
            <a:r>
              <a:rPr lang="en-US" sz="1500" b="1" dirty="0">
                <a:latin typeface="Garamond" panose="02020404030301010803" pitchFamily="18" charset="0"/>
              </a:rPr>
              <a:t>Bundle Offers</a:t>
            </a:r>
            <a:r>
              <a:rPr lang="en-US" sz="1500" dirty="0">
                <a:latin typeface="Garamond" panose="02020404030301010803" pitchFamily="18" charset="0"/>
              </a:rPr>
              <a:t>: </a:t>
            </a:r>
            <a:r>
              <a:rPr lang="en-US" sz="1500" dirty="0"/>
              <a:t>Discounts on bulk purchases to encourage higher sales volumes.</a:t>
            </a:r>
          </a:p>
          <a:p>
            <a:pPr>
              <a:buFont typeface="Arial" panose="020B0604020202020204" pitchFamily="34" charset="0"/>
              <a:buChar char="•"/>
            </a:pPr>
            <a:r>
              <a:rPr lang="en-US" sz="1500" b="1" dirty="0">
                <a:latin typeface="Garamond" panose="02020404030301010803" pitchFamily="18" charset="0"/>
              </a:rPr>
              <a:t>Seasonal Promotions</a:t>
            </a:r>
            <a:r>
              <a:rPr lang="en-US" sz="1500" dirty="0">
                <a:latin typeface="Garamond" panose="02020404030301010803" pitchFamily="18" charset="0"/>
              </a:rPr>
              <a:t>: </a:t>
            </a:r>
            <a:r>
              <a:rPr lang="en-US" sz="1500" dirty="0"/>
              <a:t>Special pricing during peak seasons such as summer, when outdoor activities increase.</a:t>
            </a:r>
          </a:p>
          <a:p>
            <a:pPr marL="0" indent="0">
              <a:lnSpc>
                <a:spcPct val="100000"/>
              </a:lnSpc>
              <a:spcBef>
                <a:spcPts val="0"/>
              </a:spcBef>
              <a:buNone/>
            </a:pPr>
            <a:endParaRPr lang="en-US" sz="15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2980021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Internal Environment – </a:t>
            </a:r>
            <a:br>
              <a:rPr lang="en-US" sz="3600" dirty="0">
                <a:latin typeface="Garamond" panose="02020404030301010803" pitchFamily="18" charset="0"/>
              </a:rPr>
            </a:br>
            <a:r>
              <a:rPr lang="en-US" sz="1800" dirty="0">
                <a:latin typeface="Garamond" panose="02020404030301010803" pitchFamily="18" charset="0"/>
              </a:rPr>
              <a:t>Brand diagnosis (current brand positioning, current pricing strategy, current distribution strategy, &amp; current promotions strategy)</a:t>
            </a:r>
          </a:p>
        </p:txBody>
      </p:sp>
      <p:sp>
        <p:nvSpPr>
          <p:cNvPr id="4" name="Content Placeholder 3"/>
          <p:cNvSpPr>
            <a:spLocks noGrp="1"/>
          </p:cNvSpPr>
          <p:nvPr>
            <p:ph idx="1"/>
          </p:nvPr>
        </p:nvSpPr>
        <p:spPr>
          <a:xfrm>
            <a:off x="0" y="1487372"/>
            <a:ext cx="9133490" cy="5781964"/>
          </a:xfrm>
        </p:spPr>
        <p:txBody>
          <a:bodyPr>
            <a:noAutofit/>
          </a:bodyPr>
          <a:lstStyle/>
          <a:p>
            <a:pPr marL="0" indent="0">
              <a:buNone/>
            </a:pPr>
            <a:r>
              <a:rPr lang="en-US" sz="1500" b="1" dirty="0">
                <a:latin typeface="Garamond" panose="02020404030301010803" pitchFamily="18" charset="0"/>
              </a:rPr>
              <a:t>Current Distribution Strategy</a:t>
            </a:r>
            <a:r>
              <a:rPr lang="en-US" sz="1500" dirty="0">
                <a:latin typeface="Garamond" panose="02020404030301010803" pitchFamily="18" charset="0"/>
              </a:rPr>
              <a:t>:</a:t>
            </a:r>
            <a:r>
              <a:rPr lang="en-US" sz="1500" dirty="0"/>
              <a:t> </a:t>
            </a:r>
            <a:r>
              <a:rPr lang="en-US" sz="1500" dirty="0" err="1"/>
              <a:t>EcoSip</a:t>
            </a:r>
            <a:r>
              <a:rPr lang="en-US" sz="1500" dirty="0"/>
              <a:t> </a:t>
            </a:r>
            <a:r>
              <a:rPr lang="en-US" sz="1500" dirty="0" err="1"/>
              <a:t>SmartStraws</a:t>
            </a:r>
            <a:r>
              <a:rPr lang="en-US" sz="1500" dirty="0"/>
              <a:t> are distributed through multiple channels to maximize reach and accessibility. The current distribution strategy includes:</a:t>
            </a:r>
          </a:p>
          <a:p>
            <a:pPr>
              <a:buFont typeface="Arial" panose="020B0604020202020204" pitchFamily="34" charset="0"/>
              <a:buChar char="•"/>
            </a:pPr>
            <a:r>
              <a:rPr lang="en-US" sz="1500" b="1" dirty="0">
                <a:latin typeface="Garamond" panose="02020404030301010803" pitchFamily="18" charset="0"/>
              </a:rPr>
              <a:t>E-commerce Platforms</a:t>
            </a:r>
            <a:r>
              <a:rPr lang="en-US" sz="1500" dirty="0">
                <a:latin typeface="Garamond" panose="02020404030301010803" pitchFamily="18" charset="0"/>
              </a:rPr>
              <a:t>: </a:t>
            </a:r>
            <a:r>
              <a:rPr lang="en-US" sz="1500" dirty="0"/>
              <a:t>Available on major online marketplaces such as Amazon and the company’s own website, providing global access to consumers.</a:t>
            </a:r>
          </a:p>
          <a:p>
            <a:pPr>
              <a:buFont typeface="Arial" panose="020B0604020202020204" pitchFamily="34" charset="0"/>
              <a:buChar char="•"/>
            </a:pPr>
            <a:r>
              <a:rPr lang="en-US" sz="1500" b="1" dirty="0">
                <a:latin typeface="Garamond" panose="02020404030301010803" pitchFamily="18" charset="0"/>
              </a:rPr>
              <a:t>Retail Partnerships</a:t>
            </a:r>
            <a:r>
              <a:rPr lang="en-US" sz="1500" dirty="0">
                <a:latin typeface="Garamond" panose="02020404030301010803" pitchFamily="18" charset="0"/>
              </a:rPr>
              <a:t>:</a:t>
            </a:r>
            <a:r>
              <a:rPr lang="en-US" sz="1500" dirty="0"/>
              <a:t> Collaborations with eco-friendly and outdoor retail stores, offering physical locations for consumers to purchase the product.</a:t>
            </a:r>
          </a:p>
          <a:p>
            <a:pPr>
              <a:buFont typeface="Arial" panose="020B0604020202020204" pitchFamily="34" charset="0"/>
              <a:buChar char="•"/>
            </a:pPr>
            <a:r>
              <a:rPr lang="en-US" sz="1500" b="1" dirty="0">
                <a:latin typeface="Garamond" panose="02020404030301010803" pitchFamily="18" charset="0"/>
              </a:rPr>
              <a:t>Direct-to-Consumer</a:t>
            </a:r>
            <a:r>
              <a:rPr lang="en-US" sz="1500" dirty="0">
                <a:latin typeface="Garamond" panose="02020404030301010803" pitchFamily="18" charset="0"/>
              </a:rPr>
              <a:t>:</a:t>
            </a:r>
            <a:r>
              <a:rPr lang="en-US" sz="1500" dirty="0"/>
              <a:t> Leveraging the company’s website for direct sales, providing detailed product information and customer support.</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buNone/>
            </a:pPr>
            <a:r>
              <a:rPr lang="en-US" sz="1500" b="1" dirty="0">
                <a:latin typeface="Garamond" panose="02020404030301010803" pitchFamily="18" charset="0"/>
              </a:rPr>
              <a:t>Current Promotions Strategy</a:t>
            </a:r>
            <a:r>
              <a:rPr lang="en-US" sz="1500" dirty="0">
                <a:latin typeface="Garamond" panose="02020404030301010803" pitchFamily="18" charset="0"/>
              </a:rPr>
              <a:t>: </a:t>
            </a:r>
            <a:r>
              <a:rPr lang="en-US" sz="1500" dirty="0"/>
              <a:t>The promotional strategy for </a:t>
            </a:r>
            <a:r>
              <a:rPr lang="en-US" sz="1500" dirty="0" err="1"/>
              <a:t>EcoSip</a:t>
            </a:r>
            <a:r>
              <a:rPr lang="en-US" sz="1500" dirty="0"/>
              <a:t> </a:t>
            </a:r>
            <a:r>
              <a:rPr lang="en-US" sz="1500" dirty="0" err="1"/>
              <a:t>SmartStraws</a:t>
            </a:r>
            <a:r>
              <a:rPr lang="en-US" sz="1500" dirty="0"/>
              <a:t> focuses on building brand awareness, educating consumers about the benefits of the product, and driving sales. The current promotions strategy includes:</a:t>
            </a:r>
          </a:p>
          <a:p>
            <a:pPr>
              <a:buFont typeface="Arial" panose="020B0604020202020204" pitchFamily="34" charset="0"/>
              <a:buChar char="•"/>
            </a:pPr>
            <a:r>
              <a:rPr lang="en-US" sz="1500" b="1" dirty="0">
                <a:latin typeface="Garamond" panose="02020404030301010803" pitchFamily="18" charset="0"/>
              </a:rPr>
              <a:t>Social Media Marketing</a:t>
            </a:r>
            <a:r>
              <a:rPr lang="en-US" sz="1500" dirty="0">
                <a:latin typeface="Garamond" panose="02020404030301010803" pitchFamily="18" charset="0"/>
              </a:rPr>
              <a:t>: </a:t>
            </a:r>
            <a:r>
              <a:rPr lang="en-US" sz="1500" dirty="0"/>
              <a:t>Utilizing platforms like Instagram, Facebook, and YouTube to share engaging content, including lifestyle images, videos, and influencer collaborations.</a:t>
            </a:r>
          </a:p>
          <a:p>
            <a:pPr>
              <a:buFont typeface="Arial" panose="020B0604020202020204" pitchFamily="34" charset="0"/>
              <a:buChar char="•"/>
            </a:pPr>
            <a:r>
              <a:rPr lang="en-US" sz="1500" b="1" dirty="0">
                <a:latin typeface="Garamond" panose="02020404030301010803" pitchFamily="18" charset="0"/>
              </a:rPr>
              <a:t>Content Marketing</a:t>
            </a:r>
            <a:r>
              <a:rPr lang="en-US" sz="1500" dirty="0">
                <a:latin typeface="Garamond" panose="02020404030301010803" pitchFamily="18" charset="0"/>
              </a:rPr>
              <a:t>:</a:t>
            </a:r>
            <a:r>
              <a:rPr lang="en-US" sz="1500" dirty="0"/>
              <a:t> Publishing informative articles and blog posts on the company’s website about sustainability, health benefits of clean water, and tips for outdoor activities.</a:t>
            </a:r>
          </a:p>
          <a:p>
            <a:pPr>
              <a:buFont typeface="Arial" panose="020B0604020202020204" pitchFamily="34" charset="0"/>
              <a:buChar char="•"/>
            </a:pPr>
            <a:r>
              <a:rPr lang="en-US" sz="1500" b="1" dirty="0">
                <a:latin typeface="Garamond" panose="02020404030301010803" pitchFamily="18" charset="0"/>
              </a:rPr>
              <a:t>Email Marketing</a:t>
            </a:r>
            <a:r>
              <a:rPr lang="en-US" sz="1500" dirty="0">
                <a:latin typeface="Garamond" panose="02020404030301010803" pitchFamily="18" charset="0"/>
              </a:rPr>
              <a:t>:</a:t>
            </a:r>
            <a:r>
              <a:rPr lang="en-US" sz="1500" dirty="0"/>
              <a:t> Sending newsletters to subscribers with updates on new products, special offers, and sustainability tips.</a:t>
            </a:r>
          </a:p>
          <a:p>
            <a:pPr marL="0" indent="0">
              <a:lnSpc>
                <a:spcPct val="100000"/>
              </a:lnSpc>
              <a:spcBef>
                <a:spcPts val="0"/>
              </a:spcBef>
              <a:buNone/>
            </a:pPr>
            <a:endParaRPr lang="en-US" sz="15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3153187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Internal Environment – </a:t>
            </a:r>
            <a:br>
              <a:rPr lang="en-US" sz="3600" dirty="0">
                <a:latin typeface="Garamond" panose="02020404030301010803" pitchFamily="18" charset="0"/>
              </a:rPr>
            </a:br>
            <a:r>
              <a:rPr lang="en-US" sz="1800" dirty="0">
                <a:latin typeface="Garamond" panose="02020404030301010803" pitchFamily="18" charset="0"/>
              </a:rPr>
              <a:t>Problem definition &amp; Critical Factors</a:t>
            </a:r>
          </a:p>
        </p:txBody>
      </p:sp>
      <p:sp>
        <p:nvSpPr>
          <p:cNvPr id="4" name="Content Placeholder 3"/>
          <p:cNvSpPr>
            <a:spLocks noGrp="1"/>
          </p:cNvSpPr>
          <p:nvPr>
            <p:ph idx="1"/>
          </p:nvPr>
        </p:nvSpPr>
        <p:spPr>
          <a:xfrm>
            <a:off x="0" y="1256145"/>
            <a:ext cx="8986345" cy="5781964"/>
          </a:xfrm>
        </p:spPr>
        <p:txBody>
          <a:bodyPr>
            <a:noAutofit/>
          </a:bodyPr>
          <a:lstStyle/>
          <a:p>
            <a:pPr marL="0" indent="0">
              <a:lnSpc>
                <a:spcPct val="100000"/>
              </a:lnSpc>
              <a:spcBef>
                <a:spcPts val="0"/>
              </a:spcBef>
              <a:buNone/>
            </a:pPr>
            <a:r>
              <a:rPr lang="en-US" sz="1500" dirty="0"/>
              <a:t>Factors within the organization that will help the proposal:</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228600" indent="-228600">
              <a:lnSpc>
                <a:spcPct val="100000"/>
              </a:lnSpc>
              <a:spcBef>
                <a:spcPts val="0"/>
              </a:spcBef>
              <a:buAutoNum type="arabicPeriod"/>
            </a:pPr>
            <a:r>
              <a:rPr lang="en-US" sz="1500" b="1" dirty="0">
                <a:latin typeface="Garamond" panose="02020404030301010803" pitchFamily="18" charset="0"/>
              </a:rPr>
              <a:t>Strong Leadership and Vision</a:t>
            </a:r>
            <a:r>
              <a:rPr lang="en-US" sz="1500" dirty="0">
                <a:latin typeface="Garamond" panose="02020404030301010803" pitchFamily="18" charset="0"/>
              </a:rPr>
              <a:t>:</a:t>
            </a:r>
          </a:p>
          <a:p>
            <a:pPr>
              <a:lnSpc>
                <a:spcPct val="100000"/>
              </a:lnSpc>
              <a:spcBef>
                <a:spcPts val="0"/>
              </a:spcBef>
            </a:pPr>
            <a:r>
              <a:rPr lang="en-US" sz="1500" dirty="0"/>
              <a:t>The top management’s commitment to sustainability and innovation will drive the successful development and marketing of </a:t>
            </a:r>
            <a:r>
              <a:rPr lang="en-US" sz="1500" dirty="0" err="1"/>
              <a:t>EcoSip</a:t>
            </a:r>
            <a:r>
              <a:rPr lang="en-US" sz="1500" dirty="0"/>
              <a:t> </a:t>
            </a:r>
            <a:r>
              <a:rPr lang="en-US" sz="1500" dirty="0" err="1"/>
              <a:t>SmartStraws</a:t>
            </a:r>
            <a:r>
              <a:rPr lang="en-US" sz="1500" dirty="0"/>
              <a:t>. Their vision aligns with the product’s goals of providing eco-friendly and health-conscious solutions.</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lnSpc>
                <a:spcPct val="100000"/>
              </a:lnSpc>
              <a:spcBef>
                <a:spcPts val="0"/>
              </a:spcBef>
              <a:buNone/>
            </a:pPr>
            <a:r>
              <a:rPr lang="en-US" sz="1500" b="1" dirty="0"/>
              <a:t>2. </a:t>
            </a:r>
            <a:r>
              <a:rPr lang="en-US" sz="1500" b="1" dirty="0">
                <a:latin typeface="Garamond" panose="02020404030301010803" pitchFamily="18" charset="0"/>
              </a:rPr>
              <a:t>Dedicated Marketing Team</a:t>
            </a:r>
            <a:r>
              <a:rPr lang="en-US" sz="1500" dirty="0">
                <a:latin typeface="Garamond" panose="02020404030301010803" pitchFamily="18" charset="0"/>
              </a:rPr>
              <a:t>:</a:t>
            </a:r>
          </a:p>
          <a:p>
            <a:pPr>
              <a:lnSpc>
                <a:spcPct val="100000"/>
              </a:lnSpc>
              <a:spcBef>
                <a:spcPts val="0"/>
              </a:spcBef>
            </a:pPr>
            <a:r>
              <a:rPr lang="en-US" sz="1500" dirty="0"/>
              <a:t>A skilled marketing team with experience in digital marketing, social media, and influencer partnerships will effectively promote the product and reach the target audience. Their expertise will ensure strong brand positioning and engagement.</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lnSpc>
                <a:spcPct val="100000"/>
              </a:lnSpc>
              <a:spcBef>
                <a:spcPts val="0"/>
              </a:spcBef>
              <a:buNone/>
            </a:pPr>
            <a:r>
              <a:rPr lang="en-US" sz="1500" b="1" dirty="0"/>
              <a:t>3. </a:t>
            </a:r>
            <a:r>
              <a:rPr lang="en-US" sz="1500" b="1" dirty="0">
                <a:latin typeface="Garamond" panose="02020404030301010803" pitchFamily="18" charset="0"/>
              </a:rPr>
              <a:t>Advanced Research &amp; Development</a:t>
            </a:r>
            <a:r>
              <a:rPr lang="en-US" sz="1500" dirty="0">
                <a:latin typeface="Garamond" panose="02020404030301010803" pitchFamily="18" charset="0"/>
              </a:rPr>
              <a:t>:</a:t>
            </a:r>
          </a:p>
          <a:p>
            <a:pPr>
              <a:lnSpc>
                <a:spcPct val="100000"/>
              </a:lnSpc>
              <a:spcBef>
                <a:spcPts val="0"/>
              </a:spcBef>
            </a:pPr>
            <a:r>
              <a:rPr lang="en-US" sz="1500" dirty="0"/>
              <a:t>The Research &amp; Development team’s focus on continuous innovation and improvement will enhance the product’s filtration technology and sustainability. Their work ensures that </a:t>
            </a:r>
            <a:r>
              <a:rPr lang="en-US" sz="1500" dirty="0" err="1"/>
              <a:t>EcoSip</a:t>
            </a:r>
            <a:r>
              <a:rPr lang="en-US" sz="1500" dirty="0"/>
              <a:t> </a:t>
            </a:r>
            <a:r>
              <a:rPr lang="en-US" sz="1500" dirty="0" err="1"/>
              <a:t>SmartStraws</a:t>
            </a:r>
            <a:r>
              <a:rPr lang="en-US" sz="1500" dirty="0"/>
              <a:t> remain competitive and meet consumer needs.</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lnSpc>
                <a:spcPct val="100000"/>
              </a:lnSpc>
              <a:spcBef>
                <a:spcPts val="0"/>
              </a:spcBef>
              <a:buNone/>
            </a:pPr>
            <a:r>
              <a:rPr lang="en-US" sz="1500" b="1" dirty="0"/>
              <a:t>4. </a:t>
            </a:r>
            <a:r>
              <a:rPr lang="en-US" sz="1500" b="1" dirty="0">
                <a:latin typeface="Garamond" panose="02020404030301010803" pitchFamily="18" charset="0"/>
              </a:rPr>
              <a:t>Robust Financial Planning</a:t>
            </a:r>
            <a:r>
              <a:rPr lang="en-US" sz="1500" dirty="0">
                <a:latin typeface="Garamond" panose="02020404030301010803" pitchFamily="18" charset="0"/>
              </a:rPr>
              <a:t>:</a:t>
            </a:r>
          </a:p>
          <a:p>
            <a:pPr>
              <a:lnSpc>
                <a:spcPct val="100000"/>
              </a:lnSpc>
              <a:spcBef>
                <a:spcPts val="0"/>
              </a:spcBef>
            </a:pPr>
            <a:r>
              <a:rPr lang="en-US" sz="1500" dirty="0"/>
              <a:t>Efficient financial management will secure the necessary funding for product development, marketing campaigns, and scaling production capabilities. This financial stability is crucial for long-term success.</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lnSpc>
                <a:spcPct val="100000"/>
              </a:lnSpc>
              <a:spcBef>
                <a:spcPts val="0"/>
              </a:spcBef>
              <a:buNone/>
            </a:pPr>
            <a:r>
              <a:rPr lang="en-US" sz="1500" b="1" dirty="0"/>
              <a:t>5. </a:t>
            </a:r>
            <a:r>
              <a:rPr lang="en-US" sz="1500" b="1" dirty="0">
                <a:latin typeface="Garamond" panose="02020404030301010803" pitchFamily="18" charset="0"/>
              </a:rPr>
              <a:t>Efficient Production and Supply Chain Management</a:t>
            </a:r>
            <a:r>
              <a:rPr lang="en-US" sz="1500" dirty="0">
                <a:latin typeface="Garamond" panose="02020404030301010803" pitchFamily="18" charset="0"/>
              </a:rPr>
              <a:t>:</a:t>
            </a:r>
          </a:p>
          <a:p>
            <a:pPr>
              <a:lnSpc>
                <a:spcPct val="100000"/>
              </a:lnSpc>
              <a:spcBef>
                <a:spcPts val="0"/>
              </a:spcBef>
            </a:pPr>
            <a:r>
              <a:rPr lang="en-US" sz="1500" dirty="0"/>
              <a:t>High-quality manufacturing facilities and effective supply chain management will ensure consistent product quality and timely delivery. This reliability is essential for maintaining customer trust and satisfaction.</a:t>
            </a:r>
            <a:endParaRPr lang="en-US" sz="15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2446287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Internal Environment – </a:t>
            </a:r>
            <a:br>
              <a:rPr lang="en-US" sz="3600" dirty="0">
                <a:latin typeface="Garamond" panose="02020404030301010803" pitchFamily="18" charset="0"/>
              </a:rPr>
            </a:br>
            <a:r>
              <a:rPr lang="en-US" sz="1800" dirty="0">
                <a:latin typeface="Garamond" panose="02020404030301010803" pitchFamily="18" charset="0"/>
              </a:rPr>
              <a:t>Problem definition &amp; Critical Factors</a:t>
            </a:r>
          </a:p>
        </p:txBody>
      </p:sp>
      <p:sp>
        <p:nvSpPr>
          <p:cNvPr id="4" name="Content Placeholder 3"/>
          <p:cNvSpPr>
            <a:spLocks noGrp="1"/>
          </p:cNvSpPr>
          <p:nvPr>
            <p:ph idx="1"/>
          </p:nvPr>
        </p:nvSpPr>
        <p:spPr>
          <a:xfrm>
            <a:off x="0" y="1256144"/>
            <a:ext cx="10058400" cy="6516256"/>
          </a:xfrm>
        </p:spPr>
        <p:txBody>
          <a:bodyPr>
            <a:noAutofit/>
          </a:bodyPr>
          <a:lstStyle/>
          <a:p>
            <a:pPr marL="0" indent="0">
              <a:lnSpc>
                <a:spcPct val="100000"/>
              </a:lnSpc>
              <a:spcBef>
                <a:spcPts val="0"/>
              </a:spcBef>
              <a:buNone/>
            </a:pPr>
            <a:r>
              <a:rPr lang="en-US" sz="1500" dirty="0"/>
              <a:t>Factors within the organization that hinders the proposal:</a:t>
            </a:r>
          </a:p>
          <a:p>
            <a:pPr marL="0" indent="0">
              <a:lnSpc>
                <a:spcPct val="100000"/>
              </a:lnSpc>
              <a:spcBef>
                <a:spcPts val="0"/>
              </a:spcBef>
              <a:buNone/>
            </a:pPr>
            <a:endParaRPr lang="en-US" sz="1500" dirty="0"/>
          </a:p>
          <a:p>
            <a:pPr marL="0" indent="0">
              <a:buNone/>
            </a:pPr>
            <a:r>
              <a:rPr lang="en-US" sz="1500" b="1" dirty="0"/>
              <a:t>1. </a:t>
            </a:r>
            <a:r>
              <a:rPr lang="en-US" sz="1500" b="1" dirty="0">
                <a:latin typeface="Garamond" panose="02020404030301010803" pitchFamily="18" charset="0"/>
              </a:rPr>
              <a:t>Limited Market Penetration</a:t>
            </a:r>
            <a:r>
              <a:rPr lang="en-US" sz="1500" dirty="0">
                <a:latin typeface="Garamond" panose="02020404030301010803" pitchFamily="18" charset="0"/>
              </a:rPr>
              <a:t>:</a:t>
            </a:r>
          </a:p>
          <a:p>
            <a:pPr>
              <a:buFont typeface="Arial" panose="020B0604020202020204" pitchFamily="34" charset="0"/>
              <a:buChar char="•"/>
            </a:pPr>
            <a:r>
              <a:rPr lang="en-US" sz="1500" dirty="0"/>
              <a:t>If the brand lacks sufficient market penetration and awareness, it could hinder the initial adoption of </a:t>
            </a:r>
            <a:r>
              <a:rPr lang="en-US" sz="1500" dirty="0" err="1"/>
              <a:t>EcoSip</a:t>
            </a:r>
            <a:r>
              <a:rPr lang="en-US" sz="1500" dirty="0"/>
              <a:t> </a:t>
            </a:r>
            <a:r>
              <a:rPr lang="en-US" sz="1500" dirty="0" err="1"/>
              <a:t>SmartStraws</a:t>
            </a:r>
            <a:r>
              <a:rPr lang="en-US" sz="1500" dirty="0"/>
              <a:t>. Overcoming this requires effective marketing strategies and strong distribution channels.</a:t>
            </a:r>
          </a:p>
          <a:p>
            <a:pPr marL="0" indent="0">
              <a:buNone/>
            </a:pPr>
            <a:endParaRPr lang="en-US" sz="1050" dirty="0"/>
          </a:p>
          <a:p>
            <a:pPr marL="0" indent="0">
              <a:buNone/>
            </a:pPr>
            <a:r>
              <a:rPr lang="en-US" sz="1500" b="1" dirty="0"/>
              <a:t>2. </a:t>
            </a:r>
            <a:r>
              <a:rPr lang="en-US" sz="1500" b="1" dirty="0">
                <a:latin typeface="Garamond" panose="02020404030301010803" pitchFamily="18" charset="0"/>
              </a:rPr>
              <a:t>High Production Costs</a:t>
            </a:r>
            <a:r>
              <a:rPr lang="en-US" sz="1500" dirty="0">
                <a:latin typeface="Garamond" panose="02020404030301010803" pitchFamily="18" charset="0"/>
              </a:rPr>
              <a:t>:</a:t>
            </a:r>
          </a:p>
          <a:p>
            <a:r>
              <a:rPr lang="en-US" sz="1500" dirty="0"/>
              <a:t>The costs associated with producing high-quality, biodegradable materials and advanced filtration technology could impact pricing and profit margins. Efficient cost management and potential economies of scale are necessary to mitigate this risk.</a:t>
            </a:r>
          </a:p>
          <a:p>
            <a:pPr marL="0" indent="0">
              <a:lnSpc>
                <a:spcPct val="100000"/>
              </a:lnSpc>
              <a:spcBef>
                <a:spcPts val="0"/>
              </a:spcBef>
              <a:buNone/>
            </a:pPr>
            <a:endParaRPr lang="en-US" sz="1500" dirty="0"/>
          </a:p>
          <a:p>
            <a:pPr marL="0" indent="0">
              <a:buNone/>
            </a:pPr>
            <a:r>
              <a:rPr lang="en-US" sz="1500" b="1" dirty="0"/>
              <a:t>3. </a:t>
            </a:r>
            <a:r>
              <a:rPr lang="en-US" sz="1500" b="1" dirty="0">
                <a:latin typeface="Garamond" panose="02020404030301010803" pitchFamily="18" charset="0"/>
              </a:rPr>
              <a:t>Regulatory Challenges</a:t>
            </a:r>
            <a:r>
              <a:rPr lang="en-US" sz="1500" dirty="0">
                <a:latin typeface="Garamond" panose="02020404030301010803" pitchFamily="18" charset="0"/>
              </a:rPr>
              <a:t>:</a:t>
            </a:r>
          </a:p>
          <a:p>
            <a:pPr>
              <a:buFont typeface="Arial" panose="020B0604020202020204" pitchFamily="34" charset="0"/>
              <a:buChar char="•"/>
            </a:pPr>
            <a:r>
              <a:rPr lang="en-US" sz="1500" dirty="0"/>
              <a:t>Compliance with varying environmental and health regulations across different markets can be complex and costly. Navigating these regulatory landscapes requires dedicated resources and expertise.</a:t>
            </a:r>
          </a:p>
          <a:p>
            <a:pPr marL="0" indent="0">
              <a:lnSpc>
                <a:spcPct val="100000"/>
              </a:lnSpc>
              <a:spcBef>
                <a:spcPts val="0"/>
              </a:spcBef>
              <a:buNone/>
            </a:pPr>
            <a:endParaRPr lang="en-US" sz="1500" dirty="0"/>
          </a:p>
          <a:p>
            <a:pPr marL="0" indent="0">
              <a:buNone/>
            </a:pPr>
            <a:r>
              <a:rPr lang="en-US" sz="1500" b="1" dirty="0"/>
              <a:t>4. </a:t>
            </a:r>
            <a:r>
              <a:rPr lang="en-US" sz="1500" b="1" dirty="0">
                <a:latin typeface="Garamond" panose="02020404030301010803" pitchFamily="18" charset="0"/>
              </a:rPr>
              <a:t>Competitive Market</a:t>
            </a:r>
            <a:r>
              <a:rPr lang="en-US" sz="1500" dirty="0">
                <a:latin typeface="Garamond" panose="02020404030301010803" pitchFamily="18" charset="0"/>
              </a:rPr>
              <a:t>:</a:t>
            </a:r>
          </a:p>
          <a:p>
            <a:pPr>
              <a:buFont typeface="Arial" panose="020B0604020202020204" pitchFamily="34" charset="0"/>
              <a:buChar char="•"/>
            </a:pPr>
            <a:r>
              <a:rPr lang="en-US" sz="1500" dirty="0"/>
              <a:t>The presence of established competitors with strong brand recognition and customer loyalty presents a challenge. Differentiating </a:t>
            </a:r>
            <a:r>
              <a:rPr lang="en-US" sz="1500" dirty="0" err="1"/>
              <a:t>EcoSip</a:t>
            </a:r>
            <a:r>
              <a:rPr lang="en-US" sz="1500" dirty="0"/>
              <a:t> </a:t>
            </a:r>
            <a:r>
              <a:rPr lang="en-US" sz="1500" dirty="0" err="1"/>
              <a:t>SmartStraws</a:t>
            </a:r>
            <a:r>
              <a:rPr lang="en-US" sz="1500" dirty="0"/>
              <a:t> through unique features and effective branding is essential to capture market share.</a:t>
            </a:r>
          </a:p>
          <a:p>
            <a:pPr marL="0" indent="0">
              <a:lnSpc>
                <a:spcPct val="100000"/>
              </a:lnSpc>
              <a:spcBef>
                <a:spcPts val="0"/>
              </a:spcBef>
              <a:buNone/>
            </a:pPr>
            <a:endParaRPr lang="en-US" sz="1500" dirty="0"/>
          </a:p>
          <a:p>
            <a:pPr marL="0" indent="0">
              <a:buNone/>
            </a:pPr>
            <a:r>
              <a:rPr lang="en-US" sz="1500" b="1" dirty="0"/>
              <a:t>5. </a:t>
            </a:r>
            <a:r>
              <a:rPr lang="en-US" sz="1500" b="1" dirty="0">
                <a:latin typeface="Garamond" panose="02020404030301010803" pitchFamily="18" charset="0"/>
              </a:rPr>
              <a:t>Resource Allocation</a:t>
            </a:r>
            <a:r>
              <a:rPr lang="en-US" sz="1500" dirty="0">
                <a:latin typeface="Garamond" panose="02020404030301010803" pitchFamily="18" charset="0"/>
              </a:rPr>
              <a:t>:</a:t>
            </a:r>
          </a:p>
          <a:p>
            <a:pPr>
              <a:buFont typeface="Arial" panose="020B0604020202020204" pitchFamily="34" charset="0"/>
              <a:buChar char="•"/>
            </a:pPr>
            <a:r>
              <a:rPr lang="en-US" sz="1500" dirty="0"/>
              <a:t>Balancing the allocation of resources between Resource &amp; Development, marketing, production, and other critical areas is crucial. Misallocation or underfunding in any area could impede overall progress and success.</a:t>
            </a:r>
          </a:p>
          <a:p>
            <a:pPr marL="0" indent="0">
              <a:lnSpc>
                <a:spcPct val="100000"/>
              </a:lnSpc>
              <a:spcBef>
                <a:spcPts val="0"/>
              </a:spcBef>
              <a:buNone/>
            </a:pPr>
            <a:endParaRPr lang="en-US" sz="1500" dirty="0"/>
          </a:p>
          <a:p>
            <a:pPr marL="0" indent="0">
              <a:lnSpc>
                <a:spcPct val="100000"/>
              </a:lnSpc>
              <a:spcBef>
                <a:spcPts val="0"/>
              </a:spcBef>
              <a:buNone/>
            </a:pPr>
            <a:endParaRPr lang="en-US" sz="15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3893042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5772" y="2863105"/>
            <a:ext cx="7543800" cy="1876530"/>
          </a:xfrm>
        </p:spPr>
        <p:txBody>
          <a:bodyPr>
            <a:normAutofit/>
          </a:bodyPr>
          <a:lstStyle/>
          <a:p>
            <a:r>
              <a:rPr lang="en-US" sz="4000" dirty="0">
                <a:latin typeface="Garamond" panose="02020404030301010803" pitchFamily="18" charset="0"/>
              </a:rPr>
              <a:t>Segmentation, Targeting &amp; Positioning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Tree>
    <p:extLst>
      <p:ext uri="{BB962C8B-B14F-4D97-AF65-F5344CB8AC3E}">
        <p14:creationId xmlns:p14="http://schemas.microsoft.com/office/powerpoint/2010/main" val="3480637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r>
              <a:rPr lang="en-US" sz="3600" dirty="0">
                <a:latin typeface="Garamond" panose="02020404030301010803" pitchFamily="18" charset="0"/>
              </a:rPr>
              <a:t>Product or Service– </a:t>
            </a:r>
            <a:br>
              <a:rPr lang="en-US" sz="3600" dirty="0">
                <a:latin typeface="Garamond" panose="02020404030301010803" pitchFamily="18" charset="0"/>
              </a:rPr>
            </a:br>
            <a:r>
              <a:rPr lang="en-US" sz="1800" dirty="0">
                <a:latin typeface="Garamond" panose="02020404030301010803" pitchFamily="18" charset="0"/>
              </a:rPr>
              <a:t>Describe the product or service you are developing a strategy for</a:t>
            </a:r>
          </a:p>
        </p:txBody>
      </p:sp>
      <p:sp>
        <p:nvSpPr>
          <p:cNvPr id="4" name="Content Placeholder 3"/>
          <p:cNvSpPr>
            <a:spLocks noGrp="1"/>
          </p:cNvSpPr>
          <p:nvPr>
            <p:ph idx="1"/>
          </p:nvPr>
        </p:nvSpPr>
        <p:spPr>
          <a:xfrm>
            <a:off x="-1" y="1256144"/>
            <a:ext cx="5804045" cy="6516255"/>
          </a:xfrm>
        </p:spPr>
        <p:txBody>
          <a:bodyPr>
            <a:noAutofit/>
          </a:bodyPr>
          <a:lstStyle/>
          <a:p>
            <a:pPr marL="0" indent="0">
              <a:lnSpc>
                <a:spcPct val="100000"/>
              </a:lnSpc>
              <a:spcBef>
                <a:spcPts val="0"/>
              </a:spcBef>
              <a:buNone/>
            </a:pPr>
            <a:r>
              <a:rPr lang="en-US" sz="1500" dirty="0"/>
              <a:t>The </a:t>
            </a:r>
            <a:r>
              <a:rPr lang="en-US" sz="1500" dirty="0" err="1"/>
              <a:t>EcoSip</a:t>
            </a:r>
            <a:r>
              <a:rPr lang="en-US" sz="1500" dirty="0"/>
              <a:t> </a:t>
            </a:r>
            <a:r>
              <a:rPr lang="en-US" sz="1500" dirty="0" err="1"/>
              <a:t>SmartStraws</a:t>
            </a:r>
            <a:r>
              <a:rPr lang="en-US" sz="1500" dirty="0"/>
              <a:t> are easily transported, biodegradable straws armed with advanced filtration technology.  This product permits users to drink directly from any water source, purifying the water on-the-go by excluding harmful bacteria, viruses, and contaminants.</a:t>
            </a:r>
          </a:p>
          <a:p>
            <a:pPr marL="0" indent="0">
              <a:lnSpc>
                <a:spcPct val="100000"/>
              </a:lnSpc>
              <a:spcBef>
                <a:spcPts val="0"/>
              </a:spcBef>
              <a:buNone/>
            </a:pPr>
            <a:endParaRPr lang="en-US" sz="1700" i="1" dirty="0">
              <a:solidFill>
                <a:srgbClr val="7F7F7F"/>
              </a:solidFill>
              <a:latin typeface="Garamond" panose="02020404030301010803" pitchFamily="18" charset="0"/>
            </a:endParaRPr>
          </a:p>
          <a:p>
            <a:pPr marL="0" indent="0">
              <a:lnSpc>
                <a:spcPct val="100000"/>
              </a:lnSpc>
              <a:spcBef>
                <a:spcPts val="0"/>
              </a:spcBef>
              <a:buNone/>
            </a:pPr>
            <a:r>
              <a:rPr lang="en-US" sz="1500" b="1" dirty="0">
                <a:latin typeface="Garamond" panose="02020404030301010803" pitchFamily="18" charset="0"/>
              </a:rPr>
              <a:t>Key Features:</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Portable and Lightweight</a:t>
            </a:r>
            <a:r>
              <a:rPr lang="en-US" sz="1500" dirty="0">
                <a:latin typeface="Garamond" panose="02020404030301010803" pitchFamily="18" charset="0"/>
              </a:rPr>
              <a:t>:</a:t>
            </a:r>
            <a:r>
              <a:rPr lang="en-US" sz="1500" dirty="0"/>
              <a:t> Easy to carry in your backpack or pocket, making it ideal for travelers, campers, and outdoor enthusiasts.</a:t>
            </a:r>
          </a:p>
          <a:p>
            <a:pPr marL="0" indent="0">
              <a:lnSpc>
                <a:spcPct val="100000"/>
              </a:lnSpc>
              <a:spcBef>
                <a:spcPts val="0"/>
              </a:spcBef>
              <a:buNone/>
            </a:pPr>
            <a:endParaRPr lang="en-US" sz="1500" i="1" dirty="0">
              <a:solidFill>
                <a:srgbClr val="7F7F7F"/>
              </a:solidFill>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User-Friendly Design</a:t>
            </a:r>
            <a:r>
              <a:rPr lang="en-US" sz="1500" dirty="0">
                <a:latin typeface="Garamond" panose="02020404030301010803" pitchFamily="18" charset="0"/>
              </a:rPr>
              <a:t>: </a:t>
            </a:r>
            <a:r>
              <a:rPr lang="en-US" sz="1500" dirty="0"/>
              <a:t>Simplicity in usage. The digital sensor alerts you to water quality, enhancing safety and convenience.</a:t>
            </a:r>
          </a:p>
          <a:p>
            <a:pPr marL="0" indent="0">
              <a:lnSpc>
                <a:spcPct val="100000"/>
              </a:lnSpc>
              <a:spcBef>
                <a:spcPts val="0"/>
              </a:spcBef>
              <a:buNone/>
            </a:pPr>
            <a:endParaRPr lang="en-US" sz="1500" i="1" dirty="0">
              <a:solidFill>
                <a:srgbClr val="7F7F7F"/>
              </a:solidFill>
            </a:endParaRPr>
          </a:p>
          <a:p>
            <a:pPr marL="0" indent="0">
              <a:lnSpc>
                <a:spcPct val="100000"/>
              </a:lnSpc>
              <a:spcBef>
                <a:spcPts val="0"/>
              </a:spcBef>
              <a:buNone/>
            </a:pPr>
            <a:r>
              <a:rPr lang="en-US" sz="1500" b="1" dirty="0">
                <a:latin typeface="Garamond" panose="02020404030301010803" pitchFamily="18" charset="0"/>
              </a:rPr>
              <a:t>Potential Success Factors</a:t>
            </a:r>
            <a:r>
              <a:rPr lang="en-US" sz="1500" dirty="0">
                <a:latin typeface="Garamond" panose="02020404030301010803" pitchFamily="18" charset="0"/>
              </a:rPr>
              <a:t>:</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a:lnSpc>
                <a:spcPct val="100000"/>
              </a:lnSpc>
              <a:spcBef>
                <a:spcPts val="0"/>
              </a:spcBef>
              <a:buFont typeface="Wingdings" panose="05000000000000000000" pitchFamily="2" charset="2"/>
              <a:buChar char="ü"/>
            </a:pPr>
            <a:r>
              <a:rPr lang="en-US" sz="1500" b="1" dirty="0">
                <a:latin typeface="Garamond" panose="02020404030301010803" pitchFamily="18" charset="0"/>
              </a:rPr>
              <a:t>High Demand</a:t>
            </a:r>
            <a:r>
              <a:rPr lang="en-US" sz="1500" dirty="0">
                <a:latin typeface="Garamond" panose="02020404030301010803" pitchFamily="18" charset="0"/>
              </a:rPr>
              <a:t>:</a:t>
            </a:r>
            <a:r>
              <a:rPr lang="en-US" sz="1500" dirty="0"/>
              <a:t> A lifesaver for areas with limited access to clean water. Useful for travelers and outdoor enthusiasts who require a reliable water purification solution. A strong appeal to eco-conscious consumers looking to reduce their plastic footprint.</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lnSpc>
                <a:spcPct val="100000"/>
              </a:lnSpc>
              <a:spcBef>
                <a:spcPts val="0"/>
              </a:spcBef>
              <a:buNone/>
            </a:pPr>
            <a:r>
              <a:rPr lang="en-US" sz="1500" b="1" dirty="0">
                <a:latin typeface="Garamond" panose="02020404030301010803" pitchFamily="18" charset="0"/>
              </a:rPr>
              <a:t>Development Suggestions</a:t>
            </a:r>
            <a:r>
              <a:rPr lang="en-US" sz="1500" dirty="0">
                <a:latin typeface="Garamond" panose="02020404030301010803" pitchFamily="18" charset="0"/>
              </a:rPr>
              <a:t>:</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Non - Governmental Partnerships</a:t>
            </a:r>
            <a:r>
              <a:rPr lang="en-US" sz="1500" dirty="0">
                <a:latin typeface="Garamond" panose="02020404030301010803" pitchFamily="18" charset="0"/>
              </a:rPr>
              <a:t>:</a:t>
            </a:r>
            <a:r>
              <a:rPr lang="en-US" sz="1500" dirty="0"/>
              <a:t> Collaborate with non-governmental organizations to distribute the straw in developing countries, aiding communities with limited access to clean water.</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Enhanced Safety Features</a:t>
            </a:r>
            <a:r>
              <a:rPr lang="en-US" sz="1500" dirty="0">
                <a:latin typeface="Garamond" panose="02020404030301010803" pitchFamily="18" charset="0"/>
              </a:rPr>
              <a:t>: </a:t>
            </a:r>
            <a:r>
              <a:rPr lang="en-US" sz="1500" dirty="0"/>
              <a:t>Incorporate a small digital sensor that alerts users to the quality of water, providing an extra layer of safety.</a:t>
            </a:r>
            <a:endParaRPr lang="en-US" sz="1500" i="1" dirty="0">
              <a:solidFill>
                <a:srgbClr val="7F7F7F"/>
              </a:solidFill>
              <a:latin typeface="Garamond" panose="02020404030301010803" pitchFamily="18" charset="0"/>
            </a:endParaRPr>
          </a:p>
        </p:txBody>
      </p:sp>
      <p:pic>
        <p:nvPicPr>
          <p:cNvPr id="6" name="Picture 5" descr="A group of electronic devices on a wooden surface&#10;&#10;Description automatically generated">
            <a:extLst>
              <a:ext uri="{FF2B5EF4-FFF2-40B4-BE49-F238E27FC236}">
                <a16:creationId xmlns:a16="http://schemas.microsoft.com/office/drawing/2014/main" id="{03B9D700-57F0-D605-1850-4EF8598641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683"/>
          <a:stretch/>
        </p:blipFill>
        <p:spPr>
          <a:xfrm>
            <a:off x="6330447" y="2634534"/>
            <a:ext cx="3727953" cy="3902900"/>
          </a:xfrm>
          <a:prstGeom prst="rect">
            <a:avLst/>
          </a:prstGeom>
        </p:spPr>
      </p:pic>
      <p:pic>
        <p:nvPicPr>
          <p:cNvPr id="9" name="Picture 8" descr="A blue water droplet on a black background&#10;&#10;Description automatically generated">
            <a:extLst>
              <a:ext uri="{FF2B5EF4-FFF2-40B4-BE49-F238E27FC236}">
                <a16:creationId xmlns:a16="http://schemas.microsoft.com/office/drawing/2014/main" id="{5773FB37-8B1A-F67A-A711-EDD3B94767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9247" y="1537209"/>
            <a:ext cx="741616" cy="744670"/>
          </a:xfrm>
          <a:prstGeom prst="rect">
            <a:avLst/>
          </a:prstGeom>
        </p:spPr>
      </p:pic>
      <p:pic>
        <p:nvPicPr>
          <p:cNvPr id="15" name="Picture 14" descr="A green globe with leaves and text&#10;&#10;Description automatically generated">
            <a:extLst>
              <a:ext uri="{FF2B5EF4-FFF2-40B4-BE49-F238E27FC236}">
                <a16:creationId xmlns:a16="http://schemas.microsoft.com/office/drawing/2014/main" id="{6A22E11E-5E04-4FA8-B36B-7A074B9E57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8568" y="1537209"/>
            <a:ext cx="708858" cy="855764"/>
          </a:xfrm>
          <a:prstGeom prst="rect">
            <a:avLst/>
          </a:prstGeom>
        </p:spPr>
      </p:pic>
      <p:pic>
        <p:nvPicPr>
          <p:cNvPr id="19" name="Picture 18" descr="A group of colorful straws&#10;&#10;Description automatically generated">
            <a:extLst>
              <a:ext uri="{FF2B5EF4-FFF2-40B4-BE49-F238E27FC236}">
                <a16:creationId xmlns:a16="http://schemas.microsoft.com/office/drawing/2014/main" id="{584A9672-D7D2-0174-A834-C2BBCB11FB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8723" y="1481662"/>
            <a:ext cx="741616" cy="744670"/>
          </a:xfrm>
          <a:prstGeom prst="rect">
            <a:avLst/>
          </a:prstGeom>
        </p:spPr>
      </p:pic>
      <p:pic>
        <p:nvPicPr>
          <p:cNvPr id="25" name="Picture 24" descr="A green leaf on a black background&#10;&#10;Description automatically generated">
            <a:extLst>
              <a:ext uri="{FF2B5EF4-FFF2-40B4-BE49-F238E27FC236}">
                <a16:creationId xmlns:a16="http://schemas.microsoft.com/office/drawing/2014/main" id="{A210D905-8D9D-7EB2-3100-C8E544139A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0448" y="1537209"/>
            <a:ext cx="674802" cy="690422"/>
          </a:xfrm>
          <a:prstGeom prst="rect">
            <a:avLst/>
          </a:prstGeom>
        </p:spPr>
      </p:pic>
      <p:sp>
        <p:nvSpPr>
          <p:cNvPr id="26" name="Plus Sign 25">
            <a:extLst>
              <a:ext uri="{FF2B5EF4-FFF2-40B4-BE49-F238E27FC236}">
                <a16:creationId xmlns:a16="http://schemas.microsoft.com/office/drawing/2014/main" id="{2BB0E9CD-BB3B-ECF6-5551-3E991FF35E43}"/>
              </a:ext>
            </a:extLst>
          </p:cNvPr>
          <p:cNvSpPr/>
          <p:nvPr/>
        </p:nvSpPr>
        <p:spPr>
          <a:xfrm>
            <a:off x="7073288" y="1815573"/>
            <a:ext cx="367862" cy="410758"/>
          </a:xfrm>
          <a:prstGeom prst="mathPlu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Plus Sign 26">
            <a:extLst>
              <a:ext uri="{FF2B5EF4-FFF2-40B4-BE49-F238E27FC236}">
                <a16:creationId xmlns:a16="http://schemas.microsoft.com/office/drawing/2014/main" id="{9556537A-97A2-DC28-A21F-FE8E29370DA1}"/>
              </a:ext>
            </a:extLst>
          </p:cNvPr>
          <p:cNvSpPr/>
          <p:nvPr/>
        </p:nvSpPr>
        <p:spPr>
          <a:xfrm>
            <a:off x="7856932" y="1815573"/>
            <a:ext cx="367862" cy="410758"/>
          </a:xfrm>
          <a:prstGeom prst="mathPlu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FE28C98E-AA00-2CE4-C322-64C61BE7C7BE}"/>
              </a:ext>
            </a:extLst>
          </p:cNvPr>
          <p:cNvSpPr/>
          <p:nvPr/>
        </p:nvSpPr>
        <p:spPr>
          <a:xfrm>
            <a:off x="8836408" y="1815573"/>
            <a:ext cx="367862" cy="410758"/>
          </a:xfrm>
          <a:prstGeom prst="mathPlu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665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Analysis &amp; Segmentation – </a:t>
            </a:r>
            <a:br>
              <a:rPr lang="en-US" sz="3600" dirty="0">
                <a:latin typeface="Garamond" panose="02020404030301010803" pitchFamily="18" charset="0"/>
              </a:rPr>
            </a:br>
            <a:r>
              <a:rPr lang="en-US" sz="1800" dirty="0">
                <a:latin typeface="Garamond" panose="02020404030301010803" pitchFamily="18" charset="0"/>
              </a:rPr>
              <a:t>Who is/are the market?</a:t>
            </a:r>
          </a:p>
        </p:txBody>
      </p:sp>
      <p:pic>
        <p:nvPicPr>
          <p:cNvPr id="6" name="Content Placeholder 5" descr="A graph of red and blue squares&#10;&#10;Description automatically generated">
            <a:extLst>
              <a:ext uri="{FF2B5EF4-FFF2-40B4-BE49-F238E27FC236}">
                <a16:creationId xmlns:a16="http://schemas.microsoft.com/office/drawing/2014/main" id="{6FF9CEDD-8628-9283-2D62-9918F88E0F2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71090" y="1345325"/>
            <a:ext cx="4887310" cy="5602013"/>
          </a:xfrm>
        </p:spPr>
      </p:pic>
      <p:sp>
        <p:nvSpPr>
          <p:cNvPr id="7" name="Content Placeholder 3">
            <a:extLst>
              <a:ext uri="{FF2B5EF4-FFF2-40B4-BE49-F238E27FC236}">
                <a16:creationId xmlns:a16="http://schemas.microsoft.com/office/drawing/2014/main" id="{7B6567D8-786C-2D9C-D63D-5C90E1EA028C}"/>
              </a:ext>
            </a:extLst>
          </p:cNvPr>
          <p:cNvSpPr txBox="1">
            <a:spLocks/>
          </p:cNvSpPr>
          <p:nvPr/>
        </p:nvSpPr>
        <p:spPr>
          <a:xfrm>
            <a:off x="136635" y="1345325"/>
            <a:ext cx="5286703" cy="2843048"/>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endParaRPr lang="en-US" sz="1500" i="1" dirty="0">
              <a:solidFill>
                <a:srgbClr val="7F7F7F"/>
              </a:solidFill>
              <a:latin typeface="Garamond" panose="02020404030301010803" pitchFamily="18" charset="0"/>
            </a:endParaRPr>
          </a:p>
        </p:txBody>
      </p:sp>
      <p:sp>
        <p:nvSpPr>
          <p:cNvPr id="8" name="Content Placeholder 3">
            <a:extLst>
              <a:ext uri="{FF2B5EF4-FFF2-40B4-BE49-F238E27FC236}">
                <a16:creationId xmlns:a16="http://schemas.microsoft.com/office/drawing/2014/main" id="{931D5F0D-2D5B-15D8-C1DB-005EFA7B842A}"/>
              </a:ext>
            </a:extLst>
          </p:cNvPr>
          <p:cNvSpPr txBox="1">
            <a:spLocks/>
          </p:cNvSpPr>
          <p:nvPr/>
        </p:nvSpPr>
        <p:spPr>
          <a:xfrm>
            <a:off x="0" y="1345324"/>
            <a:ext cx="4887310" cy="6261085"/>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buNone/>
            </a:pPr>
            <a:r>
              <a:rPr lang="en-US" sz="1500" b="1" dirty="0">
                <a:latin typeface="Garamond" panose="02020404030301010803" pitchFamily="18" charset="0"/>
              </a:rPr>
              <a:t>Overall observations:</a:t>
            </a:r>
          </a:p>
          <a:p>
            <a:pPr marL="0" indent="0">
              <a:buNone/>
            </a:pPr>
            <a:endParaRPr lang="en-US" sz="1500" dirty="0"/>
          </a:p>
          <a:p>
            <a:pPr>
              <a:buFont typeface="Wingdings" panose="05000000000000000000" pitchFamily="2" charset="2"/>
              <a:buChar char="ü"/>
            </a:pPr>
            <a:r>
              <a:rPr lang="en-US" sz="1500" b="1" dirty="0">
                <a:latin typeface="Garamond" panose="02020404030301010803" pitchFamily="18" charset="0"/>
              </a:rPr>
              <a:t>Gender Distribution</a:t>
            </a:r>
            <a:r>
              <a:rPr lang="en-US" sz="1500" dirty="0">
                <a:latin typeface="Garamond" panose="02020404030301010803" pitchFamily="18" charset="0"/>
              </a:rPr>
              <a:t>:</a:t>
            </a:r>
            <a:r>
              <a:rPr lang="en-US" sz="1500" dirty="0"/>
              <a:t> Across all age groups, females consistently show a slightly higher percentage of interest in </a:t>
            </a:r>
            <a:r>
              <a:rPr lang="en-US" sz="1500" dirty="0" err="1"/>
              <a:t>EcoSip</a:t>
            </a:r>
            <a:r>
              <a:rPr lang="en-US" sz="1500" dirty="0"/>
              <a:t> </a:t>
            </a:r>
            <a:r>
              <a:rPr lang="en-US" sz="1500" dirty="0" err="1"/>
              <a:t>SmartStraws</a:t>
            </a:r>
            <a:r>
              <a:rPr lang="en-US" sz="1500" dirty="0"/>
              <a:t> compared to males. This suggests that the product's appeal aligns with the preferences or needs of female consumers.</a:t>
            </a:r>
          </a:p>
          <a:p>
            <a:pPr>
              <a:buFont typeface="Wingdings" panose="05000000000000000000" pitchFamily="2" charset="2"/>
              <a:buChar char="ü"/>
            </a:pPr>
            <a:endParaRPr lang="en-US" sz="1500" dirty="0"/>
          </a:p>
          <a:p>
            <a:pPr>
              <a:buFont typeface="Wingdings" panose="05000000000000000000" pitchFamily="2" charset="2"/>
              <a:buChar char="ü"/>
            </a:pPr>
            <a:r>
              <a:rPr lang="en-US" sz="1500" b="1" dirty="0">
                <a:latin typeface="Garamond" panose="02020404030301010803" pitchFamily="18" charset="0"/>
              </a:rPr>
              <a:t>Age Distribution</a:t>
            </a:r>
            <a:r>
              <a:rPr lang="en-US" sz="1500" dirty="0">
                <a:latin typeface="Garamond" panose="02020404030301010803" pitchFamily="18" charset="0"/>
              </a:rPr>
              <a:t>: </a:t>
            </a:r>
            <a:r>
              <a:rPr lang="en-US" sz="1500" dirty="0"/>
              <a:t>The product is most popular among individuals aged 25-34, followed by those aged 35-44. There is a clear trend of decreasing interest as age increases, which is typical for many consumer products that appeal more to younger demographics.</a:t>
            </a:r>
          </a:p>
          <a:p>
            <a:pPr>
              <a:buFont typeface="Wingdings" panose="05000000000000000000" pitchFamily="2" charset="2"/>
              <a:buChar char="ü"/>
            </a:pPr>
            <a:endParaRPr lang="en-US" sz="1500" dirty="0"/>
          </a:p>
          <a:p>
            <a:pPr>
              <a:buFont typeface="Wingdings" panose="05000000000000000000" pitchFamily="2" charset="2"/>
              <a:buChar char="ü"/>
            </a:pPr>
            <a:r>
              <a:rPr lang="en-US" sz="1500" b="1" dirty="0">
                <a:latin typeface="Garamond" panose="02020404030301010803" pitchFamily="18" charset="0"/>
              </a:rPr>
              <a:t>Target Demographic</a:t>
            </a:r>
            <a:r>
              <a:rPr lang="en-US" sz="1500" dirty="0">
                <a:latin typeface="Garamond" panose="02020404030301010803" pitchFamily="18" charset="0"/>
              </a:rPr>
              <a:t>: </a:t>
            </a:r>
            <a:r>
              <a:rPr lang="en-US" sz="1500" dirty="0"/>
              <a:t>The primary target demographic for </a:t>
            </a:r>
            <a:r>
              <a:rPr lang="en-US" sz="1500" dirty="0" err="1"/>
              <a:t>EcoSip</a:t>
            </a:r>
            <a:r>
              <a:rPr lang="en-US" sz="1500" dirty="0"/>
              <a:t> </a:t>
            </a:r>
            <a:r>
              <a:rPr lang="en-US" sz="1500" dirty="0" err="1"/>
              <a:t>SmartStraws</a:t>
            </a:r>
            <a:r>
              <a:rPr lang="en-US" sz="1500" dirty="0"/>
              <a:t> appears to be young to middle-aged adults, particularly those in the 25-34 age range. Marketing efforts could be focused more on this group to maximize reach and sales.</a:t>
            </a:r>
          </a:p>
          <a:p>
            <a:pPr marL="0" indent="0">
              <a:buNone/>
            </a:pPr>
            <a:endParaRPr lang="en-US" sz="1500" dirty="0"/>
          </a:p>
          <a:p>
            <a:pPr marL="0" indent="0">
              <a:buNone/>
            </a:pPr>
            <a:endParaRPr lang="en-US" sz="1500" dirty="0"/>
          </a:p>
          <a:p>
            <a:pPr marL="0" indent="0">
              <a:buNone/>
            </a:pPr>
            <a:endParaRPr lang="en-US" sz="1500" dirty="0"/>
          </a:p>
          <a:p>
            <a:pPr marL="0" indent="0">
              <a:lnSpc>
                <a:spcPct val="100000"/>
              </a:lnSpc>
              <a:spcBef>
                <a:spcPts val="0"/>
              </a:spcBef>
              <a:buFont typeface="Arial" panose="020B0604020202020204" pitchFamily="34" charset="0"/>
              <a:buNone/>
            </a:pPr>
            <a:endParaRPr lang="en-US" sz="1500" dirty="0"/>
          </a:p>
          <a:p>
            <a:pPr marL="0" indent="0">
              <a:lnSpc>
                <a:spcPct val="100000"/>
              </a:lnSpc>
              <a:spcBef>
                <a:spcPts val="0"/>
              </a:spcBef>
              <a:buFont typeface="Arial" panose="020B0604020202020204" pitchFamily="34" charset="0"/>
              <a:buNone/>
            </a:pPr>
            <a:endParaRPr lang="en-US" sz="15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1031078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Analysis &amp; Segmentation – </a:t>
            </a:r>
            <a:br>
              <a:rPr lang="en-US" sz="3600" dirty="0">
                <a:latin typeface="Garamond" panose="02020404030301010803" pitchFamily="18" charset="0"/>
              </a:rPr>
            </a:br>
            <a:endParaRPr lang="en-US" sz="1800" dirty="0">
              <a:latin typeface="Garamond" panose="02020404030301010803" pitchFamily="18" charset="0"/>
            </a:endParaRPr>
          </a:p>
        </p:txBody>
      </p:sp>
      <p:sp>
        <p:nvSpPr>
          <p:cNvPr id="4" name="Content Placeholder 3"/>
          <p:cNvSpPr>
            <a:spLocks noGrp="1"/>
          </p:cNvSpPr>
          <p:nvPr>
            <p:ph idx="1"/>
          </p:nvPr>
        </p:nvSpPr>
        <p:spPr>
          <a:xfrm>
            <a:off x="0" y="1256144"/>
            <a:ext cx="9877426" cy="6516255"/>
          </a:xfrm>
        </p:spPr>
        <p:txBody>
          <a:bodyPr>
            <a:noAutofit/>
          </a:bodyPr>
          <a:lstStyle/>
          <a:p>
            <a:pPr marL="0" indent="0">
              <a:buNone/>
            </a:pPr>
            <a:r>
              <a:rPr lang="en-US" sz="1500" b="1" dirty="0">
                <a:latin typeface="Garamond" panose="02020404030301010803" pitchFamily="18" charset="0"/>
              </a:rPr>
              <a:t>What does the market buy?</a:t>
            </a:r>
            <a:endParaRPr lang="en-US" sz="1500" dirty="0">
              <a:latin typeface="Garamond" panose="02020404030301010803" pitchFamily="18" charset="0"/>
            </a:endParaRPr>
          </a:p>
          <a:p>
            <a:pPr marL="0" indent="0">
              <a:buNone/>
            </a:pPr>
            <a:r>
              <a:rPr lang="en-US" sz="1500" dirty="0"/>
              <a:t>The market buys eco-friendly and sustainable water purification solutions. Specifically, </a:t>
            </a:r>
            <a:r>
              <a:rPr lang="en-US" sz="1500" dirty="0" err="1"/>
              <a:t>EcoSip</a:t>
            </a:r>
            <a:r>
              <a:rPr lang="en-US" sz="1500" dirty="0"/>
              <a:t> </a:t>
            </a:r>
            <a:r>
              <a:rPr lang="en-US" sz="1500" dirty="0" err="1"/>
              <a:t>SmartStraws</a:t>
            </a:r>
            <a:r>
              <a:rPr lang="en-US" sz="1500" dirty="0"/>
              <a:t>, which are biodegradable straws equipped with advanced filtration technology, allowing users to drink directly from any water source while ensuring the water is safe and clean. Consumers are looking for products that are convenient, portable, and align with their environmental values.</a:t>
            </a:r>
          </a:p>
          <a:p>
            <a:pPr marL="0" indent="0">
              <a:buNone/>
            </a:pPr>
            <a:endParaRPr lang="en-US" sz="1500" dirty="0"/>
          </a:p>
          <a:p>
            <a:pPr marL="0" indent="0">
              <a:buNone/>
            </a:pPr>
            <a:r>
              <a:rPr lang="en-US" sz="1500" b="1" dirty="0">
                <a:latin typeface="Garamond" panose="02020404030301010803" pitchFamily="18" charset="0"/>
              </a:rPr>
              <a:t>When does the market buy?</a:t>
            </a:r>
            <a:endParaRPr lang="en-US" sz="1500" dirty="0">
              <a:latin typeface="Garamond" panose="02020404030301010803" pitchFamily="18" charset="0"/>
            </a:endParaRPr>
          </a:p>
          <a:p>
            <a:pPr marL="0" indent="0">
              <a:buNone/>
            </a:pPr>
            <a:r>
              <a:rPr lang="en-US" sz="1500" dirty="0"/>
              <a:t>The market tends to buy </a:t>
            </a:r>
            <a:r>
              <a:rPr lang="en-US" sz="1500" dirty="0" err="1"/>
              <a:t>EcoSip</a:t>
            </a:r>
            <a:r>
              <a:rPr lang="en-US" sz="1500" dirty="0"/>
              <a:t> </a:t>
            </a:r>
            <a:r>
              <a:rPr lang="en-US" sz="1500" dirty="0" err="1"/>
              <a:t>SmartStraws</a:t>
            </a:r>
            <a:r>
              <a:rPr lang="en-US" sz="1500" dirty="0"/>
              <a:t> during key periods such as:</a:t>
            </a:r>
          </a:p>
          <a:p>
            <a:pPr marL="742950" lvl="1" indent="-285750">
              <a:buFont typeface="Arial" panose="020B0604020202020204" pitchFamily="34" charset="0"/>
              <a:buChar char="•"/>
            </a:pPr>
            <a:r>
              <a:rPr lang="en-US" sz="1500" b="1" dirty="0">
                <a:latin typeface="Garamond" panose="02020404030301010803" pitchFamily="18" charset="0"/>
              </a:rPr>
              <a:t>Summer and Outdoor Seasons</a:t>
            </a:r>
            <a:r>
              <a:rPr lang="en-US" sz="1500" dirty="0">
                <a:latin typeface="Garamond" panose="02020404030301010803" pitchFamily="18" charset="0"/>
              </a:rPr>
              <a:t>: </a:t>
            </a:r>
            <a:r>
              <a:rPr lang="en-US" sz="1500" dirty="0"/>
              <a:t>Increased outdoor activities, camping, hiking, and travel drive the demand for portable water purification solutions.</a:t>
            </a:r>
          </a:p>
          <a:p>
            <a:pPr marL="742950" lvl="1" indent="-285750">
              <a:buFont typeface="Arial" panose="020B0604020202020204" pitchFamily="34" charset="0"/>
              <a:buChar char="•"/>
            </a:pPr>
            <a:r>
              <a:rPr lang="en-US" sz="1500" b="1" dirty="0">
                <a:latin typeface="Garamond" panose="02020404030301010803" pitchFamily="18" charset="0"/>
              </a:rPr>
              <a:t>Holiday Seasons</a:t>
            </a:r>
            <a:r>
              <a:rPr lang="en-US" sz="1500" dirty="0">
                <a:latin typeface="Garamond" panose="02020404030301010803" pitchFamily="18" charset="0"/>
              </a:rPr>
              <a:t>: </a:t>
            </a:r>
            <a:r>
              <a:rPr lang="en-US" sz="1500" dirty="0"/>
              <a:t>Gifting opportunities during holidays like Christmas, Earth Day, and other eco-centric celebrations.</a:t>
            </a:r>
          </a:p>
          <a:p>
            <a:pPr marL="742950" lvl="1" indent="-285750">
              <a:buFont typeface="Arial" panose="020B0604020202020204" pitchFamily="34" charset="0"/>
              <a:buChar char="•"/>
            </a:pPr>
            <a:r>
              <a:rPr lang="en-US" sz="1500" b="1" dirty="0">
                <a:latin typeface="Garamond" panose="02020404030301010803" pitchFamily="18" charset="0"/>
              </a:rPr>
              <a:t>Special Promotions</a:t>
            </a:r>
            <a:r>
              <a:rPr lang="en-US" sz="1500" dirty="0">
                <a:latin typeface="Garamond" panose="02020404030301010803" pitchFamily="18" charset="0"/>
              </a:rPr>
              <a:t>:</a:t>
            </a:r>
            <a:r>
              <a:rPr lang="en-US" sz="1500" dirty="0"/>
              <a:t> During sales events, product launches, and promotional campaigns which offer discounts or bundled deals.</a:t>
            </a:r>
          </a:p>
          <a:p>
            <a:pPr marL="0" indent="0">
              <a:buNone/>
            </a:pPr>
            <a:endParaRPr lang="en-US" sz="1500" dirty="0"/>
          </a:p>
          <a:p>
            <a:pPr marL="0" indent="0">
              <a:buNone/>
            </a:pPr>
            <a:r>
              <a:rPr lang="en-US" sz="1500" b="1" dirty="0">
                <a:latin typeface="Garamond" panose="02020404030301010803" pitchFamily="18" charset="0"/>
              </a:rPr>
              <a:t>Where does the market buy?</a:t>
            </a:r>
            <a:endParaRPr lang="en-US" sz="1500" dirty="0">
              <a:latin typeface="Garamond" panose="02020404030301010803" pitchFamily="18" charset="0"/>
            </a:endParaRPr>
          </a:p>
          <a:p>
            <a:pPr marL="0" indent="0">
              <a:buNone/>
            </a:pPr>
            <a:r>
              <a:rPr lang="en-US" sz="1500" dirty="0"/>
              <a:t>Consumers purchase </a:t>
            </a:r>
            <a:r>
              <a:rPr lang="en-US" sz="1500" dirty="0" err="1"/>
              <a:t>EcoSip</a:t>
            </a:r>
            <a:r>
              <a:rPr lang="en-US" sz="1500" dirty="0"/>
              <a:t> </a:t>
            </a:r>
            <a:r>
              <a:rPr lang="en-US" sz="1500" dirty="0" err="1"/>
              <a:t>SmartStraws</a:t>
            </a:r>
            <a:r>
              <a:rPr lang="en-US" sz="1500" dirty="0"/>
              <a:t> through various channels including:</a:t>
            </a:r>
          </a:p>
          <a:p>
            <a:pPr marL="742950" lvl="1" indent="-285750">
              <a:buFont typeface="Arial" panose="020B0604020202020204" pitchFamily="34" charset="0"/>
              <a:buChar char="•"/>
            </a:pPr>
            <a:r>
              <a:rPr lang="en-US" sz="1500" b="1" dirty="0">
                <a:latin typeface="Garamond" panose="02020404030301010803" pitchFamily="18" charset="0"/>
              </a:rPr>
              <a:t>E-commerce Platforms</a:t>
            </a:r>
            <a:r>
              <a:rPr lang="en-US" sz="1500" dirty="0">
                <a:latin typeface="Garamond" panose="02020404030301010803" pitchFamily="18" charset="0"/>
              </a:rPr>
              <a:t>:</a:t>
            </a:r>
            <a:r>
              <a:rPr lang="en-US" sz="1500" dirty="0"/>
              <a:t> Major online marketplaces like Amazon and the company’s own website.</a:t>
            </a:r>
          </a:p>
          <a:p>
            <a:pPr marL="742950" lvl="1" indent="-285750">
              <a:buFont typeface="Arial" panose="020B0604020202020204" pitchFamily="34" charset="0"/>
              <a:buChar char="•"/>
            </a:pPr>
            <a:r>
              <a:rPr lang="en-US" sz="1500" b="1" dirty="0">
                <a:latin typeface="Garamond" panose="02020404030301010803" pitchFamily="18" charset="0"/>
              </a:rPr>
              <a:t>Retail Stores</a:t>
            </a:r>
            <a:r>
              <a:rPr lang="en-US" sz="1500" dirty="0">
                <a:latin typeface="Garamond" panose="02020404030301010803" pitchFamily="18" charset="0"/>
              </a:rPr>
              <a:t>: </a:t>
            </a:r>
            <a:r>
              <a:rPr lang="en-US" sz="1500" dirty="0"/>
              <a:t>Eco-friendly and outdoor retail stores that stock sustainable products.</a:t>
            </a:r>
          </a:p>
          <a:p>
            <a:pPr marL="742950" lvl="1" indent="-285750">
              <a:buFont typeface="Arial" panose="020B0604020202020204" pitchFamily="34" charset="0"/>
              <a:buChar char="•"/>
            </a:pPr>
            <a:r>
              <a:rPr lang="en-US" sz="1500" b="1" dirty="0">
                <a:latin typeface="Garamond" panose="02020404030301010803" pitchFamily="18" charset="0"/>
              </a:rPr>
              <a:t>Social Media Shops</a:t>
            </a:r>
            <a:r>
              <a:rPr lang="en-US" sz="1500" dirty="0">
                <a:latin typeface="Garamond" panose="02020404030301010803" pitchFamily="18" charset="0"/>
              </a:rPr>
              <a:t>: </a:t>
            </a:r>
            <a:r>
              <a:rPr lang="en-US" sz="1500" dirty="0"/>
              <a:t>Direct purchase options through social media platforms such as Instagram and Facebook.</a:t>
            </a:r>
          </a:p>
          <a:p>
            <a:pPr marL="0" indent="0">
              <a:buNone/>
            </a:pPr>
            <a:endParaRPr lang="en-US" sz="1500" dirty="0"/>
          </a:p>
          <a:p>
            <a:pPr marL="0" indent="0">
              <a:buNone/>
            </a:pPr>
            <a:endParaRPr lang="en-US" sz="1500" dirty="0"/>
          </a:p>
          <a:p>
            <a:pPr marL="0" indent="0">
              <a:lnSpc>
                <a:spcPct val="100000"/>
              </a:lnSpc>
              <a:spcBef>
                <a:spcPts val="0"/>
              </a:spcBef>
              <a:buNone/>
            </a:pPr>
            <a:endParaRPr lang="en-US" sz="14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1357580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Analysis &amp; Segmentation – </a:t>
            </a:r>
            <a:br>
              <a:rPr lang="en-US" sz="3600" dirty="0">
                <a:latin typeface="Garamond" panose="02020404030301010803" pitchFamily="18" charset="0"/>
              </a:rPr>
            </a:br>
            <a:endParaRPr lang="en-US" sz="1800" dirty="0">
              <a:latin typeface="Garamond" panose="02020404030301010803" pitchFamily="18" charset="0"/>
            </a:endParaRPr>
          </a:p>
        </p:txBody>
      </p:sp>
      <p:sp>
        <p:nvSpPr>
          <p:cNvPr id="4" name="Content Placeholder 3"/>
          <p:cNvSpPr>
            <a:spLocks noGrp="1"/>
          </p:cNvSpPr>
          <p:nvPr>
            <p:ph idx="1"/>
          </p:nvPr>
        </p:nvSpPr>
        <p:spPr>
          <a:xfrm>
            <a:off x="0" y="1392780"/>
            <a:ext cx="8019393" cy="5197208"/>
          </a:xfrm>
        </p:spPr>
        <p:txBody>
          <a:bodyPr>
            <a:noAutofit/>
          </a:bodyPr>
          <a:lstStyle/>
          <a:p>
            <a:pPr marL="0" indent="0">
              <a:buNone/>
            </a:pPr>
            <a:r>
              <a:rPr lang="en-US" sz="1500" b="1" dirty="0">
                <a:latin typeface="Garamond" panose="02020404030301010803" pitchFamily="18" charset="0"/>
              </a:rPr>
              <a:t>Why does the market buy?</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Environmental Concerns</a:t>
            </a:r>
            <a:r>
              <a:rPr lang="en-US" sz="1500" dirty="0">
                <a:latin typeface="Garamond" panose="02020404030301010803" pitchFamily="18" charset="0"/>
              </a:rPr>
              <a:t>: </a:t>
            </a:r>
            <a:r>
              <a:rPr lang="en-US" sz="1500" dirty="0"/>
              <a:t>Consumers are motivated by the desire to reduce plastic waste and contribute to environmental sustainability. </a:t>
            </a:r>
            <a:r>
              <a:rPr lang="en-US" sz="1500" dirty="0" err="1"/>
              <a:t>EcoSip</a:t>
            </a:r>
            <a:r>
              <a:rPr lang="en-US" sz="1500" dirty="0"/>
              <a:t> </a:t>
            </a:r>
            <a:r>
              <a:rPr lang="en-US" sz="1500" dirty="0" err="1"/>
              <a:t>SmartStraws</a:t>
            </a:r>
            <a:r>
              <a:rPr lang="en-US" sz="1500" dirty="0"/>
              <a:t> offer a biodegradable alternative to single-use plastic straws.</a:t>
            </a:r>
          </a:p>
          <a:p>
            <a:pPr>
              <a:buFont typeface="Arial" panose="020B0604020202020204" pitchFamily="34" charset="0"/>
              <a:buChar char="•"/>
            </a:pPr>
            <a:r>
              <a:rPr lang="en-US" sz="1500" b="1" dirty="0">
                <a:latin typeface="Garamond" panose="02020404030301010803" pitchFamily="18" charset="0"/>
              </a:rPr>
              <a:t>Health and Safety</a:t>
            </a:r>
            <a:r>
              <a:rPr lang="en-US" sz="1500" dirty="0">
                <a:latin typeface="Garamond" panose="02020404030301010803" pitchFamily="18" charset="0"/>
              </a:rPr>
              <a:t>: </a:t>
            </a:r>
            <a:r>
              <a:rPr lang="en-US" sz="1500" dirty="0"/>
              <a:t>The advanced filtration technology ensures safe drinking water, protecting consumers from harmful bacteria, viruses, and contaminants.</a:t>
            </a:r>
          </a:p>
          <a:p>
            <a:pPr>
              <a:buFont typeface="Arial" panose="020B0604020202020204" pitchFamily="34" charset="0"/>
              <a:buChar char="•"/>
            </a:pPr>
            <a:r>
              <a:rPr lang="en-US" sz="1500" b="1" dirty="0">
                <a:latin typeface="Garamond" panose="02020404030301010803" pitchFamily="18" charset="0"/>
              </a:rPr>
              <a:t>Convenience and Portability</a:t>
            </a:r>
            <a:r>
              <a:rPr lang="en-US" sz="1500" dirty="0">
                <a:latin typeface="Garamond" panose="02020404030301010803" pitchFamily="18" charset="0"/>
              </a:rPr>
              <a:t>:</a:t>
            </a:r>
            <a:r>
              <a:rPr lang="en-US" sz="1500" dirty="0"/>
              <a:t> The ability to purify water on-the-go makes it a practical choice for outdoor enthusiasts, travelers, and anyone needing reliable access to clean water.</a:t>
            </a:r>
          </a:p>
        </p:txBody>
      </p:sp>
    </p:spTree>
    <p:extLst>
      <p:ext uri="{BB962C8B-B14F-4D97-AF65-F5344CB8AC3E}">
        <p14:creationId xmlns:p14="http://schemas.microsoft.com/office/powerpoint/2010/main" val="1184174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Targeting – </a:t>
            </a:r>
            <a:br>
              <a:rPr lang="en-US" sz="3600" dirty="0">
                <a:latin typeface="Garamond" panose="02020404030301010803" pitchFamily="18" charset="0"/>
              </a:rPr>
            </a:br>
            <a:r>
              <a:rPr lang="en-US" sz="1800" dirty="0">
                <a:latin typeface="Garamond" panose="02020404030301010803" pitchFamily="18" charset="0"/>
              </a:rPr>
              <a:t>Who is/are the target audience(s)?</a:t>
            </a:r>
          </a:p>
        </p:txBody>
      </p:sp>
      <p:sp>
        <p:nvSpPr>
          <p:cNvPr id="4" name="Content Placeholder 3"/>
          <p:cNvSpPr>
            <a:spLocks noGrp="1"/>
          </p:cNvSpPr>
          <p:nvPr>
            <p:ph idx="1"/>
          </p:nvPr>
        </p:nvSpPr>
        <p:spPr>
          <a:xfrm>
            <a:off x="0" y="1256144"/>
            <a:ext cx="10058400" cy="6516255"/>
          </a:xfrm>
        </p:spPr>
        <p:txBody>
          <a:bodyPr>
            <a:noAutofit/>
          </a:bodyPr>
          <a:lstStyle/>
          <a:p>
            <a:pPr marL="0" indent="0">
              <a:buNone/>
            </a:pPr>
            <a:r>
              <a:rPr lang="en-US" sz="1500" b="1" dirty="0">
                <a:latin typeface="Garamond" panose="02020404030301010803" pitchFamily="18" charset="0"/>
              </a:rPr>
              <a:t>Primary Target Audience</a:t>
            </a:r>
            <a:r>
              <a:rPr lang="en-US" sz="1500" dirty="0">
                <a:latin typeface="Garamond" panose="02020404030301010803" pitchFamily="18" charset="0"/>
              </a:rPr>
              <a:t>:</a:t>
            </a:r>
          </a:p>
          <a:p>
            <a:pPr>
              <a:buFont typeface="+mj-lt"/>
              <a:buAutoNum type="arabicPeriod"/>
            </a:pPr>
            <a:r>
              <a:rPr lang="en-US" sz="1500" b="1" dirty="0">
                <a:latin typeface="Garamond" panose="02020404030301010803" pitchFamily="18" charset="0"/>
              </a:rPr>
              <a:t>Eco-Conscious Consumers</a:t>
            </a:r>
            <a:r>
              <a:rPr lang="en-US" sz="1500" dirty="0">
                <a:latin typeface="Garamond" panose="02020404030301010803" pitchFamily="18" charset="0"/>
              </a:rPr>
              <a:t>:</a:t>
            </a:r>
          </a:p>
          <a:p>
            <a:pPr marL="742950" lvl="1" indent="-285750"/>
            <a:r>
              <a:rPr lang="en-US" sz="1500" b="1" dirty="0">
                <a:latin typeface="Garamond" panose="02020404030301010803" pitchFamily="18" charset="0"/>
              </a:rPr>
              <a:t>Demographics</a:t>
            </a:r>
            <a:r>
              <a:rPr lang="en-US" sz="1500" dirty="0">
                <a:latin typeface="Garamond" panose="02020404030301010803" pitchFamily="18" charset="0"/>
              </a:rPr>
              <a:t>:</a:t>
            </a:r>
            <a:r>
              <a:rPr lang="en-US" sz="1500" dirty="0"/>
              <a:t> Age 18-45, both male and female, typically middle to high income, higher education levels.</a:t>
            </a:r>
          </a:p>
          <a:p>
            <a:pPr marL="742950" lvl="1" indent="-285750"/>
            <a:r>
              <a:rPr lang="en-US" sz="1500" b="1" dirty="0">
                <a:latin typeface="Garamond" panose="02020404030301010803" pitchFamily="18" charset="0"/>
              </a:rPr>
              <a:t>Psychographics</a:t>
            </a:r>
            <a:r>
              <a:rPr lang="en-US" sz="1500" dirty="0">
                <a:latin typeface="Garamond" panose="02020404030301010803" pitchFamily="18" charset="0"/>
              </a:rPr>
              <a:t>:</a:t>
            </a:r>
            <a:r>
              <a:rPr lang="en-US" sz="1500" dirty="0"/>
              <a:t> Highly concerned about environmental issues and sustainability. They actively seek out products that reduce their ecological footprint and support green initiatives.</a:t>
            </a:r>
          </a:p>
          <a:p>
            <a:pPr marL="742950" lvl="1" indent="-285750"/>
            <a:r>
              <a:rPr lang="en-US" sz="1500" b="1" dirty="0">
                <a:latin typeface="Garamond" panose="02020404030301010803" pitchFamily="18" charset="0"/>
              </a:rPr>
              <a:t>Behavior</a:t>
            </a:r>
            <a:r>
              <a:rPr lang="en-US" sz="1500" dirty="0">
                <a:latin typeface="Garamond" panose="02020404030301010803" pitchFamily="18" charset="0"/>
              </a:rPr>
              <a:t>:</a:t>
            </a:r>
            <a:r>
              <a:rPr lang="en-US" sz="1500" dirty="0"/>
              <a:t> Likely to participate in recycling, composting, and purchasing eco-friendly products. They follow eco-friendly brands and influencers on social media.</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buNone/>
            </a:pPr>
            <a:r>
              <a:rPr lang="en-US" sz="1500" b="1" dirty="0"/>
              <a:t>2.  </a:t>
            </a:r>
            <a:r>
              <a:rPr lang="en-US" sz="1500" b="1" dirty="0">
                <a:latin typeface="Garamond" panose="02020404030301010803" pitchFamily="18" charset="0"/>
              </a:rPr>
              <a:t>Outdoor Enthusiasts and Adventurers</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Demographics</a:t>
            </a:r>
            <a:r>
              <a:rPr lang="en-US" sz="1500" dirty="0">
                <a:latin typeface="Garamond" panose="02020404030301010803" pitchFamily="18" charset="0"/>
              </a:rPr>
              <a:t>: </a:t>
            </a:r>
            <a:r>
              <a:rPr lang="en-US" sz="1500" dirty="0"/>
              <a:t>Age 18-54, both male and female, typically middle to high income.</a:t>
            </a:r>
          </a:p>
          <a:p>
            <a:pPr>
              <a:buFont typeface="Arial" panose="020B0604020202020204" pitchFamily="34" charset="0"/>
              <a:buChar char="•"/>
            </a:pPr>
            <a:r>
              <a:rPr lang="en-US" sz="1500" b="1" dirty="0">
                <a:latin typeface="Garamond" panose="02020404030301010803" pitchFamily="18" charset="0"/>
              </a:rPr>
              <a:t>Psychographics</a:t>
            </a:r>
            <a:r>
              <a:rPr lang="en-US" sz="1500" dirty="0">
                <a:latin typeface="Garamond" panose="02020404030301010803" pitchFamily="18" charset="0"/>
              </a:rPr>
              <a:t>:</a:t>
            </a:r>
            <a:r>
              <a:rPr lang="en-US" sz="1500" dirty="0"/>
              <a:t> Passionate about outdoor activities such as hiking, camping, backpacking, and travel. They value practical, portable, and reliable products for their adventures.</a:t>
            </a:r>
          </a:p>
          <a:p>
            <a:pPr>
              <a:buFont typeface="Arial" panose="020B0604020202020204" pitchFamily="34" charset="0"/>
              <a:buChar char="•"/>
            </a:pPr>
            <a:r>
              <a:rPr lang="en-US" sz="1500" b="1" dirty="0">
                <a:latin typeface="Garamond" panose="02020404030301010803" pitchFamily="18" charset="0"/>
              </a:rPr>
              <a:t>Behavior</a:t>
            </a:r>
            <a:r>
              <a:rPr lang="en-US" sz="1500" dirty="0"/>
              <a:t>: Frequently purchase gear and equipment for outdoor activities, follow outdoor adventure blogs, and are members of outdoor recreation groups.</a:t>
            </a:r>
          </a:p>
          <a:p>
            <a:pPr marL="0" indent="0">
              <a:buNone/>
            </a:pPr>
            <a:endParaRPr lang="en-US" sz="1500" dirty="0"/>
          </a:p>
          <a:p>
            <a:pPr marL="0" indent="0">
              <a:buNone/>
            </a:pPr>
            <a:r>
              <a:rPr lang="en-US" sz="1500" b="1" dirty="0"/>
              <a:t>3.   </a:t>
            </a:r>
            <a:r>
              <a:rPr lang="en-US" sz="1500" b="1" dirty="0">
                <a:latin typeface="Garamond" panose="02020404030301010803" pitchFamily="18" charset="0"/>
              </a:rPr>
              <a:t>Health-Conscious Individuals</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Demographics</a:t>
            </a:r>
            <a:r>
              <a:rPr lang="en-US" sz="1500" dirty="0">
                <a:latin typeface="Garamond" panose="02020404030301010803" pitchFamily="18" charset="0"/>
              </a:rPr>
              <a:t>:</a:t>
            </a:r>
            <a:r>
              <a:rPr lang="en-US" sz="1500" dirty="0"/>
              <a:t> Age 25-55, both male and female, middle to high income, typically higher education levels.</a:t>
            </a:r>
          </a:p>
          <a:p>
            <a:pPr>
              <a:buFont typeface="Arial" panose="020B0604020202020204" pitchFamily="34" charset="0"/>
              <a:buChar char="•"/>
            </a:pPr>
            <a:r>
              <a:rPr lang="en-US" sz="1500" b="1" dirty="0">
                <a:latin typeface="Garamond" panose="02020404030301010803" pitchFamily="18" charset="0"/>
              </a:rPr>
              <a:t>Psychographics</a:t>
            </a:r>
            <a:r>
              <a:rPr lang="en-US" sz="1500" dirty="0">
                <a:latin typeface="Garamond" panose="02020404030301010803" pitchFamily="18" charset="0"/>
              </a:rPr>
              <a:t>:</a:t>
            </a:r>
            <a:r>
              <a:rPr lang="en-US" sz="1500" dirty="0"/>
              <a:t> Prioritize health and wellness in their lifestyle choices. They are cautious about the quality of food and water they consume and are willing to invest in products that enhance their well-being.</a:t>
            </a:r>
          </a:p>
          <a:p>
            <a:pPr>
              <a:buFont typeface="Arial" panose="020B0604020202020204" pitchFamily="34" charset="0"/>
              <a:buChar char="•"/>
            </a:pPr>
            <a:r>
              <a:rPr lang="en-US" sz="1500" b="1" dirty="0">
                <a:latin typeface="Garamond" panose="02020404030301010803" pitchFamily="18" charset="0"/>
              </a:rPr>
              <a:t>Behavior</a:t>
            </a:r>
            <a:r>
              <a:rPr lang="en-US" sz="1500" dirty="0">
                <a:latin typeface="Garamond" panose="02020404030301010803" pitchFamily="18" charset="0"/>
              </a:rPr>
              <a:t>:</a:t>
            </a:r>
            <a:r>
              <a:rPr lang="en-US" sz="1500" dirty="0"/>
              <a:t> Regularly buy organic and health-oriented products, follow health and wellness influencers, and participate in fitness and wellness activities.</a:t>
            </a:r>
          </a:p>
          <a:p>
            <a:pPr marL="0" indent="0">
              <a:buNone/>
            </a:pPr>
            <a:endParaRPr lang="en-US" sz="1500" dirty="0"/>
          </a:p>
          <a:p>
            <a:pPr marL="0" indent="0">
              <a:lnSpc>
                <a:spcPct val="100000"/>
              </a:lnSpc>
              <a:spcBef>
                <a:spcPts val="0"/>
              </a:spcBef>
              <a:buNone/>
            </a:pPr>
            <a:endParaRPr lang="en-US" sz="15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2565158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Targeting – </a:t>
            </a:r>
            <a:br>
              <a:rPr lang="en-US" sz="3600" dirty="0">
                <a:latin typeface="Garamond" panose="02020404030301010803" pitchFamily="18" charset="0"/>
              </a:rPr>
            </a:br>
            <a:r>
              <a:rPr lang="en-US" sz="1800" dirty="0">
                <a:latin typeface="Garamond" panose="02020404030301010803" pitchFamily="18" charset="0"/>
              </a:rPr>
              <a:t>Who is/are the target audience(s)?</a:t>
            </a:r>
          </a:p>
        </p:txBody>
      </p:sp>
      <p:sp>
        <p:nvSpPr>
          <p:cNvPr id="4" name="Content Placeholder 3"/>
          <p:cNvSpPr>
            <a:spLocks noGrp="1"/>
          </p:cNvSpPr>
          <p:nvPr>
            <p:ph idx="1"/>
          </p:nvPr>
        </p:nvSpPr>
        <p:spPr>
          <a:xfrm>
            <a:off x="0" y="2001855"/>
            <a:ext cx="3962400" cy="3389954"/>
          </a:xfrm>
        </p:spPr>
        <p:txBody>
          <a:bodyPr>
            <a:noAutofit/>
          </a:bodyPr>
          <a:lstStyle/>
          <a:p>
            <a:pPr marL="0" indent="0">
              <a:buNone/>
            </a:pPr>
            <a:r>
              <a:rPr lang="en-US" sz="1500" b="1" dirty="0">
                <a:latin typeface="Garamond" panose="02020404030301010803" pitchFamily="18" charset="0"/>
              </a:rPr>
              <a:t>Bar Chart Key Insights</a:t>
            </a:r>
            <a:r>
              <a:rPr lang="en-US" sz="1500" dirty="0">
                <a:latin typeface="Garamond" panose="02020404030301010803" pitchFamily="18" charset="0"/>
              </a:rPr>
              <a:t>:</a:t>
            </a:r>
          </a:p>
          <a:p>
            <a:pPr>
              <a:buFont typeface="Wingdings" panose="05000000000000000000" pitchFamily="2" charset="2"/>
              <a:buChar char="ü"/>
            </a:pPr>
            <a:r>
              <a:rPr lang="en-US" sz="1500" b="1" dirty="0">
                <a:latin typeface="Garamond" panose="02020404030301010803" pitchFamily="18" charset="0"/>
              </a:rPr>
              <a:t>Outdoor Enthusiasts and Adventurers</a:t>
            </a:r>
            <a:r>
              <a:rPr lang="en-US" sz="1500" dirty="0"/>
              <a:t> score the highest in psychographics (60), indicating a strong interest in outdoor activities.</a:t>
            </a:r>
          </a:p>
          <a:p>
            <a:pPr>
              <a:buFont typeface="Wingdings" panose="05000000000000000000" pitchFamily="2" charset="2"/>
              <a:buChar char="ü"/>
            </a:pPr>
            <a:r>
              <a:rPr lang="en-US" sz="1500" b="1" dirty="0">
                <a:latin typeface="Garamond" panose="02020404030301010803" pitchFamily="18" charset="0"/>
              </a:rPr>
              <a:t>Health-Conscious Individuals</a:t>
            </a:r>
            <a:r>
              <a:rPr lang="en-US" sz="1500" dirty="0"/>
              <a:t> show balanced scores across all three dimensions, suggesting consistent interest in health and wellness.</a:t>
            </a:r>
          </a:p>
          <a:p>
            <a:pPr>
              <a:buFont typeface="Wingdings" panose="05000000000000000000" pitchFamily="2" charset="2"/>
              <a:buChar char="ü"/>
            </a:pPr>
            <a:r>
              <a:rPr lang="en-US" sz="1500" b="1" dirty="0">
                <a:latin typeface="Garamond" panose="02020404030301010803" pitchFamily="18" charset="0"/>
              </a:rPr>
              <a:t>Eco-Conscious Consumers</a:t>
            </a:r>
            <a:r>
              <a:rPr lang="en-US" sz="1500" dirty="0">
                <a:latin typeface="Garamond" panose="02020404030301010803" pitchFamily="18" charset="0"/>
              </a:rPr>
              <a:t> </a:t>
            </a:r>
            <a:r>
              <a:rPr lang="en-US" sz="1500" dirty="0"/>
              <a:t>have a notable engagement in psychographics but slightly lower in demographics and behavior compared to the other groups.</a:t>
            </a:r>
          </a:p>
        </p:txBody>
      </p:sp>
      <p:pic>
        <p:nvPicPr>
          <p:cNvPr id="6" name="Picture 5" descr="A graph of a bar chart&#10;&#10;Description automatically generated with medium confidence">
            <a:extLst>
              <a:ext uri="{FF2B5EF4-FFF2-40B4-BE49-F238E27FC236}">
                <a16:creationId xmlns:a16="http://schemas.microsoft.com/office/drawing/2014/main" id="{D7C72D28-6416-D43E-8686-FF91987CC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366" y="1381744"/>
            <a:ext cx="5517932" cy="5656365"/>
          </a:xfrm>
          <a:prstGeom prst="rect">
            <a:avLst/>
          </a:prstGeom>
        </p:spPr>
      </p:pic>
    </p:spTree>
    <p:extLst>
      <p:ext uri="{BB962C8B-B14F-4D97-AF65-F5344CB8AC3E}">
        <p14:creationId xmlns:p14="http://schemas.microsoft.com/office/powerpoint/2010/main" val="2975785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Targeting – </a:t>
            </a:r>
            <a:br>
              <a:rPr lang="en-US" sz="3600" dirty="0">
                <a:latin typeface="Garamond" panose="02020404030301010803" pitchFamily="18" charset="0"/>
              </a:rPr>
            </a:br>
            <a:r>
              <a:rPr lang="en-US" sz="1800" dirty="0">
                <a:latin typeface="Garamond" panose="02020404030301010803" pitchFamily="18" charset="0"/>
              </a:rPr>
              <a:t>Who is/are the target audience(s)?</a:t>
            </a:r>
          </a:p>
        </p:txBody>
      </p:sp>
      <p:sp>
        <p:nvSpPr>
          <p:cNvPr id="4" name="Content Placeholder 3"/>
          <p:cNvSpPr>
            <a:spLocks noGrp="1"/>
          </p:cNvSpPr>
          <p:nvPr>
            <p:ph idx="1"/>
          </p:nvPr>
        </p:nvSpPr>
        <p:spPr>
          <a:xfrm>
            <a:off x="0" y="1256144"/>
            <a:ext cx="10058400" cy="6224666"/>
          </a:xfrm>
        </p:spPr>
        <p:txBody>
          <a:bodyPr>
            <a:noAutofit/>
          </a:bodyPr>
          <a:lstStyle/>
          <a:p>
            <a:pPr marL="0" indent="0">
              <a:buNone/>
            </a:pPr>
            <a:r>
              <a:rPr lang="en-US" sz="1500" b="1" dirty="0">
                <a:latin typeface="Garamond" panose="02020404030301010803" pitchFamily="18" charset="0"/>
              </a:rPr>
              <a:t>Secondary Target Audience</a:t>
            </a:r>
            <a:r>
              <a:rPr lang="en-US" sz="1500" dirty="0">
                <a:latin typeface="Garamond" panose="02020404030301010803" pitchFamily="18" charset="0"/>
              </a:rPr>
              <a:t>:</a:t>
            </a:r>
          </a:p>
          <a:p>
            <a:pPr>
              <a:buFont typeface="+mj-lt"/>
              <a:buAutoNum type="arabicPeriod"/>
            </a:pPr>
            <a:r>
              <a:rPr lang="en-US" sz="1500" b="1" dirty="0">
                <a:latin typeface="Garamond" panose="02020404030301010803" pitchFamily="18" charset="0"/>
              </a:rPr>
              <a:t>Families with Young Children</a:t>
            </a:r>
            <a:r>
              <a:rPr lang="en-US" sz="1500" dirty="0">
                <a:latin typeface="Garamond" panose="02020404030301010803" pitchFamily="18" charset="0"/>
              </a:rPr>
              <a:t>:</a:t>
            </a:r>
          </a:p>
          <a:p>
            <a:pPr marL="742950" lvl="1" indent="-285750"/>
            <a:r>
              <a:rPr lang="en-US" sz="1500" b="1" dirty="0">
                <a:latin typeface="Garamond" panose="02020404030301010803" pitchFamily="18" charset="0"/>
              </a:rPr>
              <a:t>Demographics</a:t>
            </a:r>
            <a:r>
              <a:rPr lang="en-US" sz="1500" dirty="0">
                <a:latin typeface="Garamond" panose="02020404030301010803" pitchFamily="18" charset="0"/>
              </a:rPr>
              <a:t>:</a:t>
            </a:r>
            <a:r>
              <a:rPr lang="en-US" sz="1500" dirty="0"/>
              <a:t> Age 30-45, both male and female, typically middle to high income.</a:t>
            </a:r>
          </a:p>
          <a:p>
            <a:pPr marL="742950" lvl="1" indent="-285750"/>
            <a:r>
              <a:rPr lang="en-US" sz="1500" b="1" dirty="0">
                <a:latin typeface="Garamond" panose="02020404030301010803" pitchFamily="18" charset="0"/>
              </a:rPr>
              <a:t>Psychographics</a:t>
            </a:r>
            <a:r>
              <a:rPr lang="en-US" sz="1500" dirty="0">
                <a:latin typeface="Garamond" panose="02020404030301010803" pitchFamily="18" charset="0"/>
              </a:rPr>
              <a:t>:</a:t>
            </a:r>
            <a:r>
              <a:rPr lang="en-US" sz="1500" dirty="0"/>
              <a:t> Focused on providing safe and healthy environments for their children. They are concerned about the quality of water their children consume, especially when traveling or engaging in outdoor activities.</a:t>
            </a:r>
          </a:p>
          <a:p>
            <a:pPr marL="742950" lvl="1" indent="-285750"/>
            <a:r>
              <a:rPr lang="en-US" sz="1500" b="1" dirty="0">
                <a:latin typeface="Garamond" panose="02020404030301010803" pitchFamily="18" charset="0"/>
              </a:rPr>
              <a:t>Behavior</a:t>
            </a:r>
            <a:r>
              <a:rPr lang="en-US" sz="1500" dirty="0">
                <a:latin typeface="Garamond" panose="02020404030301010803" pitchFamily="18" charset="0"/>
              </a:rPr>
              <a:t>:</a:t>
            </a:r>
            <a:r>
              <a:rPr lang="en-US" sz="1500" dirty="0"/>
              <a:t> Purchase family-friendly and health-focused products, follow parenting blogs and forums, and participate in family-oriented activities.</a:t>
            </a:r>
          </a:p>
          <a:p>
            <a:pPr marL="457200" lvl="1" indent="0">
              <a:buNone/>
            </a:pPr>
            <a:endParaRPr lang="en-US" sz="1500" dirty="0"/>
          </a:p>
          <a:p>
            <a:pPr marL="0" indent="0">
              <a:buNone/>
            </a:pPr>
            <a:r>
              <a:rPr lang="en-US" sz="1500" b="1" dirty="0"/>
              <a:t>2.    </a:t>
            </a:r>
            <a:r>
              <a:rPr lang="en-US" sz="1500" b="1" dirty="0">
                <a:latin typeface="Garamond" panose="02020404030301010803" pitchFamily="18" charset="0"/>
              </a:rPr>
              <a:t>Travelers</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Demographics</a:t>
            </a:r>
            <a:r>
              <a:rPr lang="en-US" sz="1500" dirty="0">
                <a:latin typeface="Garamond" panose="02020404030301010803" pitchFamily="18" charset="0"/>
              </a:rPr>
              <a:t>:</a:t>
            </a:r>
            <a:r>
              <a:rPr lang="en-US" sz="1500" dirty="0"/>
              <a:t> Age 18-55, both male and female, middle to high income.</a:t>
            </a:r>
          </a:p>
          <a:p>
            <a:pPr>
              <a:buFont typeface="Arial" panose="020B0604020202020204" pitchFamily="34" charset="0"/>
              <a:buChar char="•"/>
            </a:pPr>
            <a:r>
              <a:rPr lang="en-US" sz="1500" b="1" dirty="0">
                <a:latin typeface="Garamond" panose="02020404030301010803" pitchFamily="18" charset="0"/>
              </a:rPr>
              <a:t>Psychographics</a:t>
            </a:r>
            <a:r>
              <a:rPr lang="en-US" sz="1500" dirty="0">
                <a:latin typeface="Garamond" panose="02020404030301010803" pitchFamily="18" charset="0"/>
              </a:rPr>
              <a:t>:</a:t>
            </a:r>
            <a:r>
              <a:rPr lang="en-US" sz="1500" dirty="0"/>
              <a:t> Enjoy exploring new places and cultures. They seek convenient and reliable solutions for clean water while traveling, especially in regions where water quality is a concern.</a:t>
            </a:r>
          </a:p>
          <a:p>
            <a:pPr>
              <a:buFont typeface="Arial" panose="020B0604020202020204" pitchFamily="34" charset="0"/>
              <a:buChar char="•"/>
            </a:pPr>
            <a:r>
              <a:rPr lang="en-US" sz="1500" b="1" dirty="0">
                <a:latin typeface="Garamond" panose="02020404030301010803" pitchFamily="18" charset="0"/>
              </a:rPr>
              <a:t>Behavior</a:t>
            </a:r>
            <a:r>
              <a:rPr lang="en-US" sz="1500" dirty="0">
                <a:latin typeface="Garamond" panose="02020404030301010803" pitchFamily="18" charset="0"/>
              </a:rPr>
              <a:t>:</a:t>
            </a:r>
            <a:r>
              <a:rPr lang="en-US" sz="1500" dirty="0"/>
              <a:t> Frequently purchase travel accessories, follow travel blogs and influencers, and participate in travel forums.</a:t>
            </a:r>
          </a:p>
          <a:p>
            <a:pPr marL="0" indent="0">
              <a:buNone/>
            </a:pPr>
            <a:endParaRPr lang="en-US" sz="1500" dirty="0"/>
          </a:p>
          <a:p>
            <a:pPr marL="0" indent="0">
              <a:buNone/>
            </a:pPr>
            <a:r>
              <a:rPr lang="en-US" sz="1500" b="1" dirty="0"/>
              <a:t>3.   </a:t>
            </a:r>
            <a:r>
              <a:rPr lang="en-US" sz="1500" b="1" dirty="0">
                <a:latin typeface="Garamond" panose="02020404030301010803" pitchFamily="18" charset="0"/>
              </a:rPr>
              <a:t>Environmentally Responsible Corporates</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Demographics</a:t>
            </a:r>
            <a:r>
              <a:rPr lang="en-US" sz="1500" dirty="0">
                <a:latin typeface="Garamond" panose="02020404030301010803" pitchFamily="18" charset="0"/>
              </a:rPr>
              <a:t>: </a:t>
            </a:r>
            <a:r>
              <a:rPr lang="en-US" sz="1500" dirty="0"/>
              <a:t>Corporate organizations with sustainability initiatives, typically larger companies with corporate social responsibility (CSR) programs.</a:t>
            </a:r>
          </a:p>
          <a:p>
            <a:pPr>
              <a:buFont typeface="Arial" panose="020B0604020202020204" pitchFamily="34" charset="0"/>
              <a:buChar char="•"/>
            </a:pPr>
            <a:r>
              <a:rPr lang="en-US" sz="1500" b="1" dirty="0">
                <a:latin typeface="Garamond" panose="02020404030301010803" pitchFamily="18" charset="0"/>
              </a:rPr>
              <a:t>Psychographics</a:t>
            </a:r>
            <a:r>
              <a:rPr lang="en-US" sz="1500" dirty="0">
                <a:latin typeface="Garamond" panose="02020404030301010803" pitchFamily="18" charset="0"/>
              </a:rPr>
              <a:t>: </a:t>
            </a:r>
            <a:r>
              <a:rPr lang="en-US" sz="1500" dirty="0"/>
              <a:t>Committed to reducing their environmental impact and promoting sustainability within their organization and to their customers.</a:t>
            </a:r>
          </a:p>
          <a:p>
            <a:pPr>
              <a:buFont typeface="Arial" panose="020B0604020202020204" pitchFamily="34" charset="0"/>
              <a:buChar char="•"/>
            </a:pPr>
            <a:r>
              <a:rPr lang="en-US" sz="1500" b="1" dirty="0">
                <a:latin typeface="Garamond" panose="02020404030301010803" pitchFamily="18" charset="0"/>
              </a:rPr>
              <a:t>Behavior</a:t>
            </a:r>
            <a:r>
              <a:rPr lang="en-US" sz="1500" dirty="0">
                <a:latin typeface="Garamond" panose="02020404030301010803" pitchFamily="18" charset="0"/>
              </a:rPr>
              <a:t>:</a:t>
            </a:r>
            <a:r>
              <a:rPr lang="en-US" sz="1500" dirty="0"/>
              <a:t> Purchase eco-friendly products in bulk for corporate use, support green initiatives, and participate in sustainability conferences and expos.</a:t>
            </a:r>
          </a:p>
          <a:p>
            <a:pPr marL="0" indent="0">
              <a:buNone/>
            </a:pPr>
            <a:endParaRPr lang="en-US" sz="1500" dirty="0"/>
          </a:p>
          <a:p>
            <a:pPr marL="457200" lvl="1" indent="0">
              <a:buNone/>
            </a:pPr>
            <a:endParaRPr lang="en-US" sz="1500" dirty="0"/>
          </a:p>
        </p:txBody>
      </p:sp>
    </p:spTree>
    <p:extLst>
      <p:ext uri="{BB962C8B-B14F-4D97-AF65-F5344CB8AC3E}">
        <p14:creationId xmlns:p14="http://schemas.microsoft.com/office/powerpoint/2010/main" val="3556952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Targeting – </a:t>
            </a:r>
            <a:br>
              <a:rPr lang="en-US" sz="3600" dirty="0">
                <a:latin typeface="Garamond" panose="02020404030301010803" pitchFamily="18" charset="0"/>
              </a:rPr>
            </a:br>
            <a:r>
              <a:rPr lang="en-US" sz="1800" dirty="0">
                <a:latin typeface="Garamond" panose="02020404030301010803" pitchFamily="18" charset="0"/>
              </a:rPr>
              <a:t>Who is/are the target audience(s)?</a:t>
            </a:r>
          </a:p>
        </p:txBody>
      </p:sp>
      <p:pic>
        <p:nvPicPr>
          <p:cNvPr id="10" name="Picture 9" descr="A graph with different colored bars&#10;&#10;Description automatically generated">
            <a:extLst>
              <a:ext uri="{FF2B5EF4-FFF2-40B4-BE49-F238E27FC236}">
                <a16:creationId xmlns:a16="http://schemas.microsoft.com/office/drawing/2014/main" id="{11EA4272-852D-7DD9-83C2-4A5D653BA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260" y="1408386"/>
            <a:ext cx="8055880" cy="5698794"/>
          </a:xfrm>
          <a:prstGeom prst="rect">
            <a:avLst/>
          </a:prstGeom>
        </p:spPr>
      </p:pic>
    </p:spTree>
    <p:extLst>
      <p:ext uri="{BB962C8B-B14F-4D97-AF65-F5344CB8AC3E}">
        <p14:creationId xmlns:p14="http://schemas.microsoft.com/office/powerpoint/2010/main" val="3145962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Targeting – </a:t>
            </a:r>
            <a:br>
              <a:rPr lang="en-US" sz="3600" dirty="0">
                <a:latin typeface="Garamond" panose="02020404030301010803" pitchFamily="18" charset="0"/>
              </a:rPr>
            </a:br>
            <a:r>
              <a:rPr lang="en-US" sz="1800" dirty="0">
                <a:latin typeface="Garamond" panose="02020404030301010803" pitchFamily="18" charset="0"/>
              </a:rPr>
              <a:t>Who is/are the target audience(s)?</a:t>
            </a:r>
          </a:p>
        </p:txBody>
      </p:sp>
      <p:sp>
        <p:nvSpPr>
          <p:cNvPr id="4" name="Content Placeholder 3"/>
          <p:cNvSpPr>
            <a:spLocks noGrp="1"/>
          </p:cNvSpPr>
          <p:nvPr>
            <p:ph idx="1"/>
          </p:nvPr>
        </p:nvSpPr>
        <p:spPr>
          <a:xfrm>
            <a:off x="1" y="1256144"/>
            <a:ext cx="5486400" cy="6516256"/>
          </a:xfrm>
        </p:spPr>
        <p:txBody>
          <a:bodyPr>
            <a:noAutofit/>
          </a:bodyPr>
          <a:lstStyle/>
          <a:p>
            <a:pPr marL="0" indent="0">
              <a:buNone/>
            </a:pPr>
            <a:r>
              <a:rPr lang="en-US" sz="1500" b="1" dirty="0">
                <a:latin typeface="Garamond" panose="02020404030301010803" pitchFamily="18" charset="0"/>
              </a:rPr>
              <a:t>Bar Chart Key Insights:</a:t>
            </a:r>
          </a:p>
          <a:p>
            <a:pPr marL="0" indent="0">
              <a:buNone/>
            </a:pPr>
            <a:r>
              <a:rPr lang="en-US" sz="1500" b="1" dirty="0">
                <a:latin typeface="Garamond" panose="02020404030301010803" pitchFamily="18" charset="0"/>
              </a:rPr>
              <a:t>1. Families with Young Children</a:t>
            </a:r>
          </a:p>
          <a:p>
            <a:pPr>
              <a:buFont typeface="Arial" panose="020B0604020202020204" pitchFamily="34" charset="0"/>
              <a:buChar char="•"/>
            </a:pPr>
            <a:r>
              <a:rPr lang="en-US" sz="1500" b="1" dirty="0">
                <a:latin typeface="Garamond" panose="02020404030301010803" pitchFamily="18" charset="0"/>
              </a:rPr>
              <a:t>Demographics</a:t>
            </a:r>
            <a:r>
              <a:rPr lang="en-US" sz="1500" dirty="0">
                <a:latin typeface="Garamond" panose="02020404030301010803" pitchFamily="18" charset="0"/>
              </a:rPr>
              <a:t>:</a:t>
            </a:r>
            <a:r>
              <a:rPr lang="en-US" sz="1500" dirty="0"/>
              <a:t> Score 40 - Moderate demographic importance.</a:t>
            </a:r>
          </a:p>
          <a:p>
            <a:pPr>
              <a:buFont typeface="Arial" panose="020B0604020202020204" pitchFamily="34" charset="0"/>
              <a:buChar char="•"/>
            </a:pPr>
            <a:r>
              <a:rPr lang="en-US" sz="1500" b="1" dirty="0">
                <a:latin typeface="Garamond" panose="02020404030301010803" pitchFamily="18" charset="0"/>
              </a:rPr>
              <a:t>Psychographics</a:t>
            </a:r>
            <a:r>
              <a:rPr lang="en-US" sz="1500" dirty="0">
                <a:latin typeface="Garamond" panose="02020404030301010803" pitchFamily="18" charset="0"/>
              </a:rPr>
              <a:t>:</a:t>
            </a:r>
            <a:r>
              <a:rPr lang="en-US" sz="1500" dirty="0"/>
              <a:t> Score 50 - High concern for health and safety.</a:t>
            </a:r>
          </a:p>
          <a:p>
            <a:pPr>
              <a:buFont typeface="Arial" panose="020B0604020202020204" pitchFamily="34" charset="0"/>
              <a:buChar char="•"/>
            </a:pPr>
            <a:r>
              <a:rPr lang="en-US" sz="1500" b="1" dirty="0">
                <a:latin typeface="Garamond" panose="02020404030301010803" pitchFamily="18" charset="0"/>
              </a:rPr>
              <a:t>Behavior</a:t>
            </a:r>
            <a:r>
              <a:rPr lang="en-US" sz="1500" dirty="0">
                <a:latin typeface="Garamond" panose="02020404030301010803" pitchFamily="18" charset="0"/>
              </a:rPr>
              <a:t>: </a:t>
            </a:r>
            <a:r>
              <a:rPr lang="en-US" sz="1500" dirty="0"/>
              <a:t>Score 45 - Actively purchase family-friendly products and engage in parenting activities.</a:t>
            </a:r>
          </a:p>
          <a:p>
            <a:pPr marL="0" indent="0">
              <a:buNone/>
            </a:pPr>
            <a:endParaRPr lang="en-US" sz="1500" b="1" dirty="0">
              <a:latin typeface="Garamond" panose="02020404030301010803" pitchFamily="18" charset="0"/>
            </a:endParaRPr>
          </a:p>
          <a:p>
            <a:pPr marL="0" indent="0">
              <a:buNone/>
            </a:pPr>
            <a:r>
              <a:rPr lang="en-US" sz="1500" b="1" dirty="0">
                <a:latin typeface="Garamond" panose="02020404030301010803" pitchFamily="18" charset="0"/>
              </a:rPr>
              <a:t>2. Travelers</a:t>
            </a:r>
          </a:p>
          <a:p>
            <a:pPr>
              <a:buFont typeface="Arial" panose="020B0604020202020204" pitchFamily="34" charset="0"/>
              <a:buChar char="•"/>
            </a:pPr>
            <a:r>
              <a:rPr lang="en-US" sz="1500" b="1" dirty="0">
                <a:latin typeface="Garamond" panose="02020404030301010803" pitchFamily="18" charset="0"/>
              </a:rPr>
              <a:t>Demographics</a:t>
            </a:r>
            <a:r>
              <a:rPr lang="en-US" sz="1500" dirty="0">
                <a:latin typeface="Garamond" panose="02020404030301010803" pitchFamily="18" charset="0"/>
              </a:rPr>
              <a:t>:</a:t>
            </a:r>
            <a:r>
              <a:rPr lang="en-US" sz="1500" dirty="0"/>
              <a:t> Score 35 - Moderate demographic importance.</a:t>
            </a:r>
          </a:p>
          <a:p>
            <a:pPr>
              <a:buFont typeface="Arial" panose="020B0604020202020204" pitchFamily="34" charset="0"/>
              <a:buChar char="•"/>
            </a:pPr>
            <a:r>
              <a:rPr lang="en-US" sz="1500" b="1" dirty="0">
                <a:latin typeface="Garamond" panose="02020404030301010803" pitchFamily="18" charset="0"/>
              </a:rPr>
              <a:t>Psychographics</a:t>
            </a:r>
            <a:r>
              <a:rPr lang="en-US" sz="1500" dirty="0">
                <a:latin typeface="Garamond" panose="02020404030301010803" pitchFamily="18" charset="0"/>
              </a:rPr>
              <a:t>:</a:t>
            </a:r>
            <a:r>
              <a:rPr lang="en-US" sz="1500" dirty="0"/>
              <a:t> Score 45 - High concern for water quality and convenience.</a:t>
            </a:r>
          </a:p>
          <a:p>
            <a:pPr>
              <a:buFont typeface="Arial" panose="020B0604020202020204" pitchFamily="34" charset="0"/>
              <a:buChar char="•"/>
            </a:pPr>
            <a:r>
              <a:rPr lang="en-US" sz="1500" b="1" dirty="0">
                <a:latin typeface="Garamond" panose="02020404030301010803" pitchFamily="18" charset="0"/>
              </a:rPr>
              <a:t>Behavior</a:t>
            </a:r>
            <a:r>
              <a:rPr lang="en-US" sz="1500" dirty="0">
                <a:latin typeface="Garamond" panose="02020404030301010803" pitchFamily="18" charset="0"/>
              </a:rPr>
              <a:t>:</a:t>
            </a:r>
            <a:r>
              <a:rPr lang="en-US" sz="1500" dirty="0"/>
              <a:t> Score 50 - Actively purchase travel accessories and follow travel content.</a:t>
            </a:r>
          </a:p>
          <a:p>
            <a:pPr marL="0" indent="0">
              <a:buNone/>
            </a:pPr>
            <a:endParaRPr lang="en-US" sz="1500" b="1" dirty="0">
              <a:latin typeface="Garamond" panose="02020404030301010803" pitchFamily="18" charset="0"/>
            </a:endParaRPr>
          </a:p>
          <a:p>
            <a:pPr marL="0" indent="0">
              <a:buNone/>
            </a:pPr>
            <a:r>
              <a:rPr lang="en-US" sz="1500" b="1" dirty="0">
                <a:latin typeface="Garamond" panose="02020404030301010803" pitchFamily="18" charset="0"/>
              </a:rPr>
              <a:t>3. Environmentally Responsible Corporates</a:t>
            </a:r>
          </a:p>
          <a:p>
            <a:pPr>
              <a:buFont typeface="Arial" panose="020B0604020202020204" pitchFamily="34" charset="0"/>
              <a:buChar char="•"/>
            </a:pPr>
            <a:r>
              <a:rPr lang="en-US" sz="1500" b="1" dirty="0">
                <a:latin typeface="Garamond" panose="02020404030301010803" pitchFamily="18" charset="0"/>
              </a:rPr>
              <a:t>Demographics</a:t>
            </a:r>
            <a:r>
              <a:rPr lang="en-US" sz="1500" dirty="0">
                <a:latin typeface="Garamond" panose="02020404030301010803" pitchFamily="18" charset="0"/>
              </a:rPr>
              <a:t>:</a:t>
            </a:r>
            <a:r>
              <a:rPr lang="en-US" sz="1500" dirty="0"/>
              <a:t> Score 30 - Less focus on individual demographics.</a:t>
            </a:r>
          </a:p>
          <a:p>
            <a:pPr>
              <a:buFont typeface="Arial" panose="020B0604020202020204" pitchFamily="34" charset="0"/>
              <a:buChar char="•"/>
            </a:pPr>
            <a:r>
              <a:rPr lang="en-US" sz="1500" b="1" dirty="0">
                <a:latin typeface="Garamond" panose="02020404030301010803" pitchFamily="18" charset="0"/>
              </a:rPr>
              <a:t>Psychographics</a:t>
            </a:r>
            <a:r>
              <a:rPr lang="en-US" sz="1500" dirty="0">
                <a:latin typeface="Garamond" panose="02020404030301010803" pitchFamily="18" charset="0"/>
              </a:rPr>
              <a:t>:</a:t>
            </a:r>
            <a:r>
              <a:rPr lang="en-US" sz="1500" dirty="0"/>
              <a:t> Score 60 - Highest commitment to sustainability.</a:t>
            </a:r>
          </a:p>
          <a:p>
            <a:pPr>
              <a:buFont typeface="Arial" panose="020B0604020202020204" pitchFamily="34" charset="0"/>
              <a:buChar char="•"/>
            </a:pPr>
            <a:r>
              <a:rPr lang="en-US" sz="1500" b="1" dirty="0">
                <a:latin typeface="Garamond" panose="02020404030301010803" pitchFamily="18" charset="0"/>
              </a:rPr>
              <a:t>Behavior</a:t>
            </a:r>
            <a:r>
              <a:rPr lang="en-US" sz="1500" dirty="0">
                <a:latin typeface="Garamond" panose="02020404030301010803" pitchFamily="18" charset="0"/>
              </a:rPr>
              <a:t>:</a:t>
            </a:r>
            <a:r>
              <a:rPr lang="en-US" sz="1500" dirty="0"/>
              <a:t> Score 55 - Actively support and engage in green initiatives.</a:t>
            </a:r>
          </a:p>
          <a:p>
            <a:pPr marL="0" indent="0">
              <a:buNone/>
            </a:pPr>
            <a:endParaRPr lang="en-US" sz="1500" dirty="0"/>
          </a:p>
        </p:txBody>
      </p:sp>
      <p:sp>
        <p:nvSpPr>
          <p:cNvPr id="5" name="Content Placeholder 3">
            <a:extLst>
              <a:ext uri="{FF2B5EF4-FFF2-40B4-BE49-F238E27FC236}">
                <a16:creationId xmlns:a16="http://schemas.microsoft.com/office/drawing/2014/main" id="{91CB2ED6-8A76-EB1F-D6EE-AE1354E5D216}"/>
              </a:ext>
            </a:extLst>
          </p:cNvPr>
          <p:cNvSpPr txBox="1">
            <a:spLocks/>
          </p:cNvSpPr>
          <p:nvPr/>
        </p:nvSpPr>
        <p:spPr>
          <a:xfrm>
            <a:off x="6043448" y="1640306"/>
            <a:ext cx="3833978" cy="2475028"/>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buNone/>
            </a:pPr>
            <a:r>
              <a:rPr lang="en-US" sz="1500" b="1" dirty="0">
                <a:latin typeface="Garamond" panose="02020404030301010803" pitchFamily="18" charset="0"/>
              </a:rPr>
              <a:t>4.     Summary</a:t>
            </a:r>
          </a:p>
          <a:p>
            <a:pPr>
              <a:buFont typeface="Arial" panose="020B0604020202020204" pitchFamily="34" charset="0"/>
              <a:buChar char="•"/>
            </a:pPr>
            <a:r>
              <a:rPr lang="en-US" sz="1500" b="1" dirty="0">
                <a:latin typeface="Garamond" panose="02020404030301010803" pitchFamily="18" charset="0"/>
              </a:rPr>
              <a:t>Families with Young Children</a:t>
            </a:r>
            <a:r>
              <a:rPr lang="en-US" sz="1500" dirty="0">
                <a:latin typeface="Garamond" panose="02020404030301010803" pitchFamily="18" charset="0"/>
              </a:rPr>
              <a:t>: </a:t>
            </a:r>
            <a:r>
              <a:rPr lang="en-US" sz="1500" dirty="0"/>
              <a:t>High health/safety concerns, active in family-oriented activities.</a:t>
            </a:r>
          </a:p>
          <a:p>
            <a:pPr>
              <a:buFont typeface="Arial" panose="020B0604020202020204" pitchFamily="34" charset="0"/>
              <a:buChar char="•"/>
            </a:pPr>
            <a:r>
              <a:rPr lang="en-US" sz="1500" b="1" dirty="0">
                <a:latin typeface="Garamond" panose="02020404030301010803" pitchFamily="18" charset="0"/>
              </a:rPr>
              <a:t>Travelers</a:t>
            </a:r>
            <a:r>
              <a:rPr lang="en-US" sz="1500" dirty="0">
                <a:latin typeface="Garamond" panose="02020404030301010803" pitchFamily="18" charset="0"/>
              </a:rPr>
              <a:t>:</a:t>
            </a:r>
            <a:r>
              <a:rPr lang="en-US" sz="1500" dirty="0"/>
              <a:t> High water quality concerns, active in travel-related activities.</a:t>
            </a:r>
          </a:p>
          <a:p>
            <a:pPr>
              <a:buFont typeface="Arial" panose="020B0604020202020204" pitchFamily="34" charset="0"/>
              <a:buChar char="•"/>
            </a:pPr>
            <a:r>
              <a:rPr lang="en-US" sz="1500" b="1" dirty="0">
                <a:latin typeface="Garamond" panose="02020404030301010803" pitchFamily="18" charset="0"/>
              </a:rPr>
              <a:t>Corporates</a:t>
            </a:r>
            <a:r>
              <a:rPr lang="en-US" sz="1500" dirty="0">
                <a:latin typeface="Garamond" panose="02020404030301010803" pitchFamily="18" charset="0"/>
              </a:rPr>
              <a:t>: </a:t>
            </a:r>
            <a:r>
              <a:rPr lang="en-US" sz="1500" dirty="0"/>
              <a:t>Strongest sustainability commitment, active in green initiatives.</a:t>
            </a:r>
          </a:p>
        </p:txBody>
      </p:sp>
    </p:spTree>
    <p:extLst>
      <p:ext uri="{BB962C8B-B14F-4D97-AF65-F5344CB8AC3E}">
        <p14:creationId xmlns:p14="http://schemas.microsoft.com/office/powerpoint/2010/main" val="1006619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Positioning – </a:t>
            </a:r>
            <a:br>
              <a:rPr lang="en-US" sz="3600" dirty="0">
                <a:latin typeface="Garamond" panose="02020404030301010803" pitchFamily="18" charset="0"/>
              </a:rPr>
            </a:br>
            <a:r>
              <a:rPr lang="en-US" sz="1800" dirty="0">
                <a:latin typeface="Garamond" panose="02020404030301010803" pitchFamily="18" charset="0"/>
              </a:rPr>
              <a:t>Proposed brand positioning</a:t>
            </a:r>
          </a:p>
        </p:txBody>
      </p:sp>
      <p:sp>
        <p:nvSpPr>
          <p:cNvPr id="4" name="Content Placeholder 3"/>
          <p:cNvSpPr>
            <a:spLocks noGrp="1"/>
          </p:cNvSpPr>
          <p:nvPr>
            <p:ph idx="1"/>
          </p:nvPr>
        </p:nvSpPr>
        <p:spPr>
          <a:xfrm>
            <a:off x="0" y="1381746"/>
            <a:ext cx="9877426" cy="5781964"/>
          </a:xfrm>
        </p:spPr>
        <p:txBody>
          <a:bodyPr>
            <a:noAutofit/>
          </a:bodyPr>
          <a:lstStyle/>
          <a:p>
            <a:pPr marL="0" indent="0">
              <a:buNone/>
            </a:pPr>
            <a:r>
              <a:rPr lang="en-US" sz="1500" b="1" dirty="0">
                <a:latin typeface="Garamond" panose="02020404030301010803" pitchFamily="18" charset="0"/>
              </a:rPr>
              <a:t>Proposed Brand Positioning for </a:t>
            </a:r>
            <a:r>
              <a:rPr lang="en-US" sz="1500" b="1" dirty="0" err="1">
                <a:latin typeface="Garamond" panose="02020404030301010803" pitchFamily="18" charset="0"/>
              </a:rPr>
              <a:t>EcoSip</a:t>
            </a:r>
            <a:r>
              <a:rPr lang="en-US" sz="1500" b="1" dirty="0">
                <a:latin typeface="Garamond" panose="02020404030301010803" pitchFamily="18" charset="0"/>
              </a:rPr>
              <a:t> </a:t>
            </a:r>
            <a:r>
              <a:rPr lang="en-US" sz="1500" b="1" dirty="0" err="1">
                <a:latin typeface="Garamond" panose="02020404030301010803" pitchFamily="18" charset="0"/>
              </a:rPr>
              <a:t>SmartStraws</a:t>
            </a:r>
            <a:r>
              <a:rPr lang="en-US" sz="1500" dirty="0">
                <a:latin typeface="Garamond" panose="02020404030301010803" pitchFamily="18" charset="0"/>
              </a:rPr>
              <a:t>:</a:t>
            </a:r>
          </a:p>
          <a:p>
            <a:r>
              <a:rPr lang="en-US" sz="1500" b="1" dirty="0">
                <a:latin typeface="Garamond" panose="02020404030301010803" pitchFamily="18" charset="0"/>
              </a:rPr>
              <a:t>Positioning Statement</a:t>
            </a:r>
            <a:r>
              <a:rPr lang="en-US" sz="1500" dirty="0">
                <a:latin typeface="Garamond" panose="02020404030301010803" pitchFamily="18" charset="0"/>
              </a:rPr>
              <a:t>:</a:t>
            </a:r>
            <a:r>
              <a:rPr lang="en-US" sz="1500" dirty="0"/>
              <a:t> </a:t>
            </a:r>
            <a:r>
              <a:rPr lang="en-US" sz="1500" dirty="0" err="1"/>
              <a:t>EcoSip</a:t>
            </a:r>
            <a:r>
              <a:rPr lang="en-US" sz="1500" dirty="0"/>
              <a:t> </a:t>
            </a:r>
            <a:r>
              <a:rPr lang="en-US" sz="1500" dirty="0" err="1"/>
              <a:t>SmartStraws</a:t>
            </a:r>
            <a:r>
              <a:rPr lang="en-US" sz="1500" dirty="0"/>
              <a:t> are positioned as the ultimate eco-friendly, portable water purification solution designed for health-conscious, environmentally aware individuals who seek convenience and reliability. The brand promises high-quality, biodegradable straws with advanced filtration technology that ensures safe drinking water on-the-go, aligning with a commitment to sustainability and health.</a:t>
            </a:r>
          </a:p>
          <a:p>
            <a:pPr marL="0" indent="0">
              <a:lnSpc>
                <a:spcPct val="100000"/>
              </a:lnSpc>
              <a:spcBef>
                <a:spcPts val="0"/>
              </a:spcBef>
              <a:buNone/>
            </a:pPr>
            <a:endParaRPr lang="en-US" sz="1400" i="1" dirty="0">
              <a:solidFill>
                <a:srgbClr val="7F7F7F"/>
              </a:solidFill>
              <a:latin typeface="Garamond" panose="02020404030301010803" pitchFamily="18" charset="0"/>
            </a:endParaRPr>
          </a:p>
          <a:p>
            <a:pPr marL="0" indent="0">
              <a:buNone/>
            </a:pPr>
            <a:r>
              <a:rPr lang="en-US" sz="1500" b="1" dirty="0">
                <a:latin typeface="Garamond" panose="02020404030301010803" pitchFamily="18" charset="0"/>
              </a:rPr>
              <a:t>Key Positioning Elements</a:t>
            </a:r>
            <a:r>
              <a:rPr lang="en-US" sz="1500" dirty="0">
                <a:latin typeface="Garamond" panose="02020404030301010803" pitchFamily="18" charset="0"/>
              </a:rPr>
              <a:t>:</a:t>
            </a:r>
          </a:p>
          <a:p>
            <a:pPr>
              <a:buFont typeface="+mj-lt"/>
              <a:buAutoNum type="arabicPeriod"/>
            </a:pPr>
            <a:r>
              <a:rPr lang="en-US" sz="1500" b="1" dirty="0">
                <a:latin typeface="Garamond" panose="02020404030301010803" pitchFamily="18" charset="0"/>
              </a:rPr>
              <a:t>Eco-Friendly</a:t>
            </a:r>
            <a:r>
              <a:rPr lang="en-US" sz="1500" dirty="0">
                <a:latin typeface="Garamond" panose="02020404030301010803" pitchFamily="18" charset="0"/>
              </a:rPr>
              <a:t>:</a:t>
            </a:r>
          </a:p>
          <a:p>
            <a:pPr marL="457200" lvl="1" indent="0">
              <a:buNone/>
            </a:pPr>
            <a:r>
              <a:rPr lang="en-US" sz="1500" dirty="0" err="1"/>
              <a:t>EcoSip</a:t>
            </a:r>
            <a:r>
              <a:rPr lang="en-US" sz="1500" dirty="0"/>
              <a:t> </a:t>
            </a:r>
            <a:r>
              <a:rPr lang="en-US" sz="1500" dirty="0" err="1"/>
              <a:t>SmartStraws</a:t>
            </a:r>
            <a:r>
              <a:rPr lang="en-US" sz="1500" dirty="0"/>
              <a:t> are made from biodegradable materials, catering to consumers who prioritize reducing their environmental impact. The brand's commitment to sustainability differentiates it from traditional single-use plastic products.</a:t>
            </a:r>
          </a:p>
          <a:p>
            <a:pPr>
              <a:buFont typeface="+mj-lt"/>
              <a:buAutoNum type="arabicPeriod"/>
            </a:pPr>
            <a:r>
              <a:rPr lang="en-US" sz="1500" b="1" dirty="0">
                <a:latin typeface="Garamond" panose="02020404030301010803" pitchFamily="18" charset="0"/>
              </a:rPr>
              <a:t>Health and Safety</a:t>
            </a:r>
            <a:r>
              <a:rPr lang="en-US" sz="1500" dirty="0">
                <a:latin typeface="Garamond" panose="02020404030301010803" pitchFamily="18" charset="0"/>
              </a:rPr>
              <a:t>:</a:t>
            </a:r>
          </a:p>
          <a:p>
            <a:pPr marL="457200" lvl="1" indent="0">
              <a:buNone/>
            </a:pPr>
            <a:r>
              <a:rPr lang="en-US" sz="1500" dirty="0"/>
              <a:t>The advanced filtration technology guarantees safe drinking water by eliminating harmful bacteria, viruses, and contaminants. This assurance appeals to health-conscious consumers, outdoor enthusiasts, and families.</a:t>
            </a:r>
          </a:p>
          <a:p>
            <a:pPr>
              <a:buFont typeface="+mj-lt"/>
              <a:buAutoNum type="arabicPeriod"/>
            </a:pPr>
            <a:r>
              <a:rPr lang="en-US" sz="1500" b="1" dirty="0">
                <a:latin typeface="Garamond" panose="02020404030301010803" pitchFamily="18" charset="0"/>
              </a:rPr>
              <a:t>Convenience and Portability</a:t>
            </a:r>
            <a:r>
              <a:rPr lang="en-US" sz="1500" dirty="0">
                <a:latin typeface="Garamond" panose="02020404030301010803" pitchFamily="18" charset="0"/>
              </a:rPr>
              <a:t>:</a:t>
            </a:r>
          </a:p>
          <a:p>
            <a:pPr marL="457200" lvl="1" indent="0">
              <a:buNone/>
            </a:pPr>
            <a:r>
              <a:rPr lang="en-US" sz="1500" dirty="0"/>
              <a:t>Designed for on-the-go use, </a:t>
            </a:r>
            <a:r>
              <a:rPr lang="en-US" sz="1500" dirty="0" err="1"/>
              <a:t>EcoSip</a:t>
            </a:r>
            <a:r>
              <a:rPr lang="en-US" sz="1500" dirty="0"/>
              <a:t> </a:t>
            </a:r>
            <a:r>
              <a:rPr lang="en-US" sz="1500" dirty="0" err="1"/>
              <a:t>SmartStraws</a:t>
            </a:r>
            <a:r>
              <a:rPr lang="en-US" sz="1500" dirty="0"/>
              <a:t> provide a practical solution for travelers, hikers, and anyone needing reliable access to clean water. The product's portability enhances its appeal to a broad audience.</a:t>
            </a:r>
          </a:p>
          <a:p>
            <a:pPr>
              <a:buFont typeface="+mj-lt"/>
              <a:buAutoNum type="arabicPeriod"/>
            </a:pPr>
            <a:r>
              <a:rPr lang="en-US" sz="1500" b="1" dirty="0">
                <a:latin typeface="Garamond" panose="02020404030301010803" pitchFamily="18" charset="0"/>
              </a:rPr>
              <a:t>Premium Quality</a:t>
            </a:r>
            <a:r>
              <a:rPr lang="en-US" sz="1500" dirty="0">
                <a:latin typeface="Garamond" panose="02020404030301010803" pitchFamily="18" charset="0"/>
              </a:rPr>
              <a:t>:</a:t>
            </a:r>
          </a:p>
          <a:p>
            <a:pPr marL="457200" lvl="1" indent="0">
              <a:buNone/>
            </a:pPr>
            <a:r>
              <a:rPr lang="en-US" sz="1500" dirty="0"/>
              <a:t>The brand emphasizes high-quality materials and effective filtration technology, positioning </a:t>
            </a:r>
            <a:r>
              <a:rPr lang="en-US" sz="1500" dirty="0" err="1"/>
              <a:t>EcoSip</a:t>
            </a:r>
            <a:r>
              <a:rPr lang="en-US" sz="1500" dirty="0"/>
              <a:t> </a:t>
            </a:r>
            <a:r>
              <a:rPr lang="en-US" sz="1500" dirty="0" err="1"/>
              <a:t>SmartStraws</a:t>
            </a:r>
            <a:r>
              <a:rPr lang="en-US" sz="1500" dirty="0"/>
              <a:t> as a premium product worth the investment.</a:t>
            </a:r>
          </a:p>
          <a:p>
            <a:pPr marL="0" indent="0">
              <a:lnSpc>
                <a:spcPct val="100000"/>
              </a:lnSpc>
              <a:spcBef>
                <a:spcPts val="0"/>
              </a:spcBef>
              <a:buNone/>
            </a:pPr>
            <a:endParaRPr lang="en-US" sz="14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1832355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Positioning – </a:t>
            </a:r>
            <a:br>
              <a:rPr lang="en-US" sz="3600" dirty="0">
                <a:latin typeface="Garamond" panose="02020404030301010803" pitchFamily="18" charset="0"/>
              </a:rPr>
            </a:br>
            <a:r>
              <a:rPr lang="en-US" sz="1800" dirty="0">
                <a:latin typeface="Garamond" panose="02020404030301010803" pitchFamily="18" charset="0"/>
              </a:rPr>
              <a:t>Proposed brand positioning</a:t>
            </a:r>
          </a:p>
        </p:txBody>
      </p:sp>
      <p:sp>
        <p:nvSpPr>
          <p:cNvPr id="4" name="Content Placeholder 3"/>
          <p:cNvSpPr>
            <a:spLocks noGrp="1"/>
          </p:cNvSpPr>
          <p:nvPr>
            <p:ph idx="1"/>
          </p:nvPr>
        </p:nvSpPr>
        <p:spPr>
          <a:xfrm>
            <a:off x="0" y="1381746"/>
            <a:ext cx="9877426" cy="5781964"/>
          </a:xfrm>
        </p:spPr>
        <p:txBody>
          <a:bodyPr>
            <a:noAutofit/>
          </a:bodyPr>
          <a:lstStyle/>
          <a:p>
            <a:pPr marL="0" indent="0">
              <a:buNone/>
            </a:pPr>
            <a:r>
              <a:rPr lang="en-US" sz="1500" b="1" dirty="0">
                <a:latin typeface="Garamond" panose="02020404030301010803" pitchFamily="18" charset="0"/>
              </a:rPr>
              <a:t>Expansion and Enhancement of Existing Brand</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Aligning with Brand Values</a:t>
            </a:r>
            <a:r>
              <a:rPr lang="en-US" sz="1500" dirty="0">
                <a:latin typeface="Garamond" panose="02020404030301010803" pitchFamily="18" charset="0"/>
              </a:rPr>
              <a:t>: </a:t>
            </a:r>
            <a:r>
              <a:rPr lang="en-US" sz="1500" dirty="0" err="1"/>
              <a:t>EcoSip</a:t>
            </a:r>
            <a:r>
              <a:rPr lang="en-US" sz="1500" dirty="0"/>
              <a:t> </a:t>
            </a:r>
            <a:r>
              <a:rPr lang="en-US" sz="1500" dirty="0" err="1"/>
              <a:t>SmartStraws</a:t>
            </a:r>
            <a:r>
              <a:rPr lang="en-US" sz="1500" dirty="0"/>
              <a:t> reinforce the company’s commitment to sustainability and health. By adding a biodegradable water purification product to the brand portfolio, the company strengthens its position as a leader in eco-friendly solutions.</a:t>
            </a:r>
          </a:p>
          <a:p>
            <a:pPr>
              <a:buFont typeface="Arial" panose="020B0604020202020204" pitchFamily="34" charset="0"/>
              <a:buChar char="•"/>
            </a:pPr>
            <a:r>
              <a:rPr lang="en-US" sz="1500" b="1" dirty="0">
                <a:latin typeface="Garamond" panose="02020404030301010803" pitchFamily="18" charset="0"/>
              </a:rPr>
              <a:t>Broadening the Product Range</a:t>
            </a:r>
            <a:r>
              <a:rPr lang="en-US" sz="1500" dirty="0">
                <a:latin typeface="Garamond" panose="02020404030301010803" pitchFamily="18" charset="0"/>
              </a:rPr>
              <a:t>:</a:t>
            </a:r>
            <a:r>
              <a:rPr lang="en-US" sz="1500" dirty="0"/>
              <a:t> Introducing </a:t>
            </a:r>
            <a:r>
              <a:rPr lang="en-US" sz="1500" dirty="0" err="1"/>
              <a:t>EcoSip</a:t>
            </a:r>
            <a:r>
              <a:rPr lang="en-US" sz="1500" dirty="0"/>
              <a:t> </a:t>
            </a:r>
            <a:r>
              <a:rPr lang="en-US" sz="1500" dirty="0" err="1"/>
              <a:t>SmartStraws</a:t>
            </a:r>
            <a:r>
              <a:rPr lang="en-US" sz="1500" dirty="0"/>
              <a:t> expands the company's product range, attracting new customer segments such as outdoor enthusiasts and health-focused individuals. This diversification helps the brand capture a larger market share.</a:t>
            </a:r>
          </a:p>
          <a:p>
            <a:pPr>
              <a:buFont typeface="Arial" panose="020B0604020202020204" pitchFamily="34" charset="0"/>
              <a:buChar char="•"/>
            </a:pPr>
            <a:r>
              <a:rPr lang="en-US" sz="1500" b="1" dirty="0">
                <a:latin typeface="Garamond" panose="02020404030301010803" pitchFamily="18" charset="0"/>
              </a:rPr>
              <a:t>Enhanced Brand Image</a:t>
            </a:r>
            <a:r>
              <a:rPr lang="en-US" sz="1500" dirty="0">
                <a:latin typeface="Garamond" panose="02020404030301010803" pitchFamily="18" charset="0"/>
              </a:rPr>
              <a:t>: </a:t>
            </a:r>
            <a:r>
              <a:rPr lang="en-US" sz="1500" dirty="0"/>
              <a:t>The innovation and eco-friendliness of </a:t>
            </a:r>
            <a:r>
              <a:rPr lang="en-US" sz="1500" dirty="0" err="1"/>
              <a:t>EcoSip</a:t>
            </a:r>
            <a:r>
              <a:rPr lang="en-US" sz="1500" dirty="0"/>
              <a:t> </a:t>
            </a:r>
            <a:r>
              <a:rPr lang="en-US" sz="1500" dirty="0" err="1"/>
              <a:t>SmartStraws</a:t>
            </a:r>
            <a:r>
              <a:rPr lang="en-US" sz="1500" dirty="0"/>
              <a:t> enhance the overall brand image, portraying the company as forward-thinking and dedicated to addressing environmental and health concerns.</a:t>
            </a:r>
          </a:p>
          <a:p>
            <a:pPr>
              <a:buFont typeface="Arial" panose="020B0604020202020204" pitchFamily="34" charset="0"/>
              <a:buChar char="•"/>
            </a:pPr>
            <a:endParaRPr lang="en-US" sz="1500" dirty="0"/>
          </a:p>
          <a:p>
            <a:pPr marL="0" indent="0">
              <a:buNone/>
            </a:pPr>
            <a:r>
              <a:rPr lang="en-US" sz="1500" b="1" dirty="0">
                <a:latin typeface="Garamond" panose="02020404030301010803" pitchFamily="18" charset="0"/>
              </a:rPr>
              <a:t>Impact on Brand Positioning</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Competitive Advantage</a:t>
            </a:r>
            <a:r>
              <a:rPr lang="en-US" sz="1500" dirty="0">
                <a:latin typeface="Garamond" panose="02020404030301010803" pitchFamily="18" charset="0"/>
              </a:rPr>
              <a:t>: </a:t>
            </a:r>
            <a:r>
              <a:rPr lang="en-US" sz="1500" dirty="0"/>
              <a:t>By positioning </a:t>
            </a:r>
            <a:r>
              <a:rPr lang="en-US" sz="1500" dirty="0" err="1"/>
              <a:t>EcoSip</a:t>
            </a:r>
            <a:r>
              <a:rPr lang="en-US" sz="1500" dirty="0"/>
              <a:t> </a:t>
            </a:r>
            <a:r>
              <a:rPr lang="en-US" sz="1500" dirty="0" err="1"/>
              <a:t>SmartStraws</a:t>
            </a:r>
            <a:r>
              <a:rPr lang="en-US" sz="1500" dirty="0"/>
              <a:t> as a superior alternative to conventional water purification methods, the brand gains a competitive edge in the market. This differentiation supports long-term brand loyalty and growth.</a:t>
            </a:r>
          </a:p>
          <a:p>
            <a:pPr>
              <a:buFont typeface="Arial" panose="020B0604020202020204" pitchFamily="34" charset="0"/>
              <a:buChar char="•"/>
            </a:pPr>
            <a:r>
              <a:rPr lang="en-US" sz="1500" b="1" dirty="0">
                <a:latin typeface="Garamond" panose="02020404030301010803" pitchFamily="18" charset="0"/>
              </a:rPr>
              <a:t>Consumer Perception</a:t>
            </a:r>
            <a:r>
              <a:rPr lang="en-US" sz="1500" dirty="0">
                <a:latin typeface="Garamond" panose="02020404030301010803" pitchFamily="18" charset="0"/>
              </a:rPr>
              <a:t>:</a:t>
            </a:r>
            <a:r>
              <a:rPr lang="en-US" sz="1500" dirty="0"/>
              <a:t> The eco-friendly and health-focused positioning of </a:t>
            </a:r>
            <a:r>
              <a:rPr lang="en-US" sz="1500" dirty="0" err="1"/>
              <a:t>EcoSip</a:t>
            </a:r>
            <a:r>
              <a:rPr lang="en-US" sz="1500" dirty="0"/>
              <a:t> </a:t>
            </a:r>
            <a:r>
              <a:rPr lang="en-US" sz="1500" dirty="0" err="1"/>
              <a:t>SmartStraws</a:t>
            </a:r>
            <a:r>
              <a:rPr lang="en-US" sz="1500" dirty="0"/>
              <a:t> positively influences consumer perception, associating the brand with quality, innovation, and sustainability. This perception drives consumer preference and advocacy.</a:t>
            </a:r>
          </a:p>
          <a:p>
            <a:pPr>
              <a:buFont typeface="Arial" panose="020B0604020202020204" pitchFamily="34" charset="0"/>
              <a:buChar char="•"/>
            </a:pPr>
            <a:r>
              <a:rPr lang="en-US" sz="1500" b="1" dirty="0">
                <a:latin typeface="Garamond" panose="02020404030301010803" pitchFamily="18" charset="0"/>
              </a:rPr>
              <a:t>Market Penetration</a:t>
            </a:r>
            <a:r>
              <a:rPr lang="en-US" sz="1500" dirty="0">
                <a:latin typeface="Garamond" panose="02020404030301010803" pitchFamily="18" charset="0"/>
              </a:rPr>
              <a:t>: </a:t>
            </a:r>
            <a:r>
              <a:rPr lang="en-US" sz="1500" dirty="0"/>
              <a:t>The strong positioning of </a:t>
            </a:r>
            <a:r>
              <a:rPr lang="en-US" sz="1500" dirty="0" err="1"/>
              <a:t>EcoSip</a:t>
            </a:r>
            <a:r>
              <a:rPr lang="en-US" sz="1500" dirty="0"/>
              <a:t> </a:t>
            </a:r>
            <a:r>
              <a:rPr lang="en-US" sz="1500" dirty="0" err="1"/>
              <a:t>SmartStraws</a:t>
            </a:r>
            <a:r>
              <a:rPr lang="en-US" sz="1500" dirty="0"/>
              <a:t> facilitates deeper market penetration, enabling the brand to reach new demographics and geographic locations. This expansion supports the brand's growth objectives and market presence.</a:t>
            </a:r>
          </a:p>
          <a:p>
            <a:pPr marL="0" indent="0">
              <a:buNone/>
            </a:pPr>
            <a:endParaRPr lang="en-US" sz="1500" dirty="0"/>
          </a:p>
        </p:txBody>
      </p:sp>
    </p:spTree>
    <p:extLst>
      <p:ext uri="{BB962C8B-B14F-4D97-AF65-F5344CB8AC3E}">
        <p14:creationId xmlns:p14="http://schemas.microsoft.com/office/powerpoint/2010/main" val="1846161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Relevant economic, social, political, legal, technological trends</a:t>
            </a:r>
            <a:endParaRPr lang="en-US" sz="3600" dirty="0">
              <a:latin typeface="Garamond" panose="02020404030301010803" pitchFamily="18" charset="0"/>
            </a:endParaRPr>
          </a:p>
        </p:txBody>
      </p:sp>
      <p:sp>
        <p:nvSpPr>
          <p:cNvPr id="7" name="Content Placeholder 3">
            <a:extLst>
              <a:ext uri="{FF2B5EF4-FFF2-40B4-BE49-F238E27FC236}">
                <a16:creationId xmlns:a16="http://schemas.microsoft.com/office/drawing/2014/main" id="{995ACECE-522D-2085-839C-5111BB5BFF0C}"/>
              </a:ext>
            </a:extLst>
          </p:cNvPr>
          <p:cNvSpPr>
            <a:spLocks noGrp="1"/>
          </p:cNvSpPr>
          <p:nvPr>
            <p:ph idx="1"/>
          </p:nvPr>
        </p:nvSpPr>
        <p:spPr>
          <a:xfrm>
            <a:off x="0" y="1256144"/>
            <a:ext cx="5029200" cy="6516255"/>
          </a:xfrm>
        </p:spPr>
        <p:txBody>
          <a:bodyPr>
            <a:noAutofit/>
          </a:bodyPr>
          <a:lstStyle/>
          <a:p>
            <a:pPr marL="0" indent="0">
              <a:lnSpc>
                <a:spcPct val="100000"/>
              </a:lnSpc>
              <a:spcBef>
                <a:spcPts val="0"/>
              </a:spcBef>
              <a:buNone/>
            </a:pPr>
            <a:r>
              <a:rPr lang="en-US" sz="1500" b="1" dirty="0">
                <a:latin typeface="Garamond" panose="02020404030301010803" pitchFamily="18" charset="0"/>
              </a:rPr>
              <a:t>Economic Trends:</a:t>
            </a:r>
          </a:p>
          <a:p>
            <a:pPr marL="0" indent="0">
              <a:lnSpc>
                <a:spcPct val="100000"/>
              </a:lnSpc>
              <a:spcBef>
                <a:spcPts val="0"/>
              </a:spcBef>
              <a:buNone/>
            </a:pPr>
            <a:endParaRPr lang="en-US" sz="1500" b="1" i="1" dirty="0">
              <a:solidFill>
                <a:srgbClr val="7F7F7F"/>
              </a:solidFill>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Sustainable Market Growth</a:t>
            </a:r>
            <a:r>
              <a:rPr lang="en-US" sz="1500" dirty="0">
                <a:latin typeface="Garamond" panose="02020404030301010803" pitchFamily="18" charset="0"/>
              </a:rPr>
              <a:t>: </a:t>
            </a:r>
            <a:r>
              <a:rPr lang="en-US" sz="1500" dirty="0"/>
              <a:t>The global market for eco-friendly and sustainable products is growing rapidly. Consumers are willing to pay a premium for products that align with their values, driving economic growth in this sector.</a:t>
            </a:r>
          </a:p>
          <a:p>
            <a:pPr>
              <a:lnSpc>
                <a:spcPct val="100000"/>
              </a:lnSpc>
              <a:spcBef>
                <a:spcPts val="0"/>
              </a:spcBef>
              <a:buFont typeface="Wingdings" panose="05000000000000000000" pitchFamily="2" charset="2"/>
              <a:buChar char="Ø"/>
            </a:pPr>
            <a:endParaRPr lang="en-US" sz="1500" b="1" i="1" dirty="0">
              <a:solidFill>
                <a:srgbClr val="7F7F7F"/>
              </a:solidFill>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Increasing Disposable Income:</a:t>
            </a:r>
            <a:r>
              <a:rPr lang="en-US" sz="1500" b="1" dirty="0"/>
              <a:t> </a:t>
            </a:r>
            <a:r>
              <a:rPr lang="en-US" sz="1500" dirty="0"/>
              <a:t>As disposable incomes rise, especially in emerging markets, consumers have more spending power to invest in health and eco-conscious products like </a:t>
            </a:r>
            <a:r>
              <a:rPr lang="en-US" sz="1500" dirty="0" err="1"/>
              <a:t>EcoSip</a:t>
            </a:r>
            <a:r>
              <a:rPr lang="en-US" sz="1500" dirty="0"/>
              <a:t> </a:t>
            </a:r>
            <a:r>
              <a:rPr lang="en-US" sz="1500" dirty="0" err="1"/>
              <a:t>SmartStraws</a:t>
            </a:r>
            <a:r>
              <a:rPr lang="en-US" sz="1500" dirty="0"/>
              <a:t>.</a:t>
            </a:r>
          </a:p>
          <a:p>
            <a:pPr marL="0" indent="0">
              <a:lnSpc>
                <a:spcPct val="100000"/>
              </a:lnSpc>
              <a:spcBef>
                <a:spcPts val="0"/>
              </a:spcBef>
              <a:buNone/>
            </a:pPr>
            <a:endParaRPr lang="en-US" sz="1500" b="1" i="1" dirty="0">
              <a:solidFill>
                <a:srgbClr val="7F7F7F"/>
              </a:solidFill>
            </a:endParaRPr>
          </a:p>
          <a:p>
            <a:pPr>
              <a:lnSpc>
                <a:spcPct val="100000"/>
              </a:lnSpc>
              <a:spcBef>
                <a:spcPts val="0"/>
              </a:spcBef>
              <a:buFont typeface="Wingdings" panose="05000000000000000000" pitchFamily="2" charset="2"/>
              <a:buChar char="ü"/>
            </a:pPr>
            <a:r>
              <a:rPr lang="en-US" sz="1500" dirty="0"/>
              <a:t>The economic trend for </a:t>
            </a:r>
            <a:r>
              <a:rPr lang="en-US" sz="1500" dirty="0" err="1"/>
              <a:t>EcoSip</a:t>
            </a:r>
            <a:r>
              <a:rPr lang="en-US" sz="1500" dirty="0"/>
              <a:t> </a:t>
            </a:r>
            <a:r>
              <a:rPr lang="en-US" sz="1500" dirty="0" err="1"/>
              <a:t>SmartStraws</a:t>
            </a:r>
            <a:r>
              <a:rPr lang="en-US" sz="1500" dirty="0"/>
              <a:t> in the UAE shows significant growth from 2020 to 2024. The market size increased from 150 million AED in 2020 to 450 million AED in 2024, reflecting a strong and consistent expansion.</a:t>
            </a:r>
          </a:p>
          <a:p>
            <a:pPr>
              <a:lnSpc>
                <a:spcPct val="100000"/>
              </a:lnSpc>
              <a:spcBef>
                <a:spcPts val="0"/>
              </a:spcBef>
              <a:buFont typeface="Wingdings" panose="05000000000000000000" pitchFamily="2" charset="2"/>
              <a:buChar char="ü"/>
            </a:pPr>
            <a:endParaRPr lang="en-US" sz="1500" b="1" i="1" dirty="0">
              <a:solidFill>
                <a:srgbClr val="7F7F7F"/>
              </a:solidFill>
            </a:endParaRPr>
          </a:p>
          <a:p>
            <a:pPr>
              <a:lnSpc>
                <a:spcPct val="100000"/>
              </a:lnSpc>
              <a:spcBef>
                <a:spcPts val="0"/>
              </a:spcBef>
              <a:buFont typeface="Wingdings" panose="05000000000000000000" pitchFamily="2" charset="2"/>
              <a:buChar char="ü"/>
            </a:pPr>
            <a:r>
              <a:rPr lang="en-US" sz="1500" dirty="0"/>
              <a:t>The annual growth rate also rose from 10% in 2020 to 22% in 2024, indicating accelerating market momentum and increasing consumer demand for eco-friendly products.</a:t>
            </a:r>
          </a:p>
          <a:p>
            <a:pPr>
              <a:lnSpc>
                <a:spcPct val="100000"/>
              </a:lnSpc>
              <a:spcBef>
                <a:spcPts val="0"/>
              </a:spcBef>
              <a:buFont typeface="Wingdings" panose="05000000000000000000" pitchFamily="2" charset="2"/>
              <a:buChar char="ü"/>
            </a:pPr>
            <a:endParaRPr lang="en-US" sz="1500" b="1" i="1" dirty="0">
              <a:solidFill>
                <a:srgbClr val="7F7F7F"/>
              </a:solidFill>
            </a:endParaRPr>
          </a:p>
          <a:p>
            <a:pPr>
              <a:lnSpc>
                <a:spcPct val="100000"/>
              </a:lnSpc>
              <a:spcBef>
                <a:spcPts val="0"/>
              </a:spcBef>
              <a:buFont typeface="Wingdings" panose="05000000000000000000" pitchFamily="2" charset="2"/>
              <a:buChar char="ü"/>
            </a:pPr>
            <a:r>
              <a:rPr lang="en-US" sz="1550" dirty="0"/>
              <a:t>A robust and growing market is driven by rising disposable incomes and heightened consumer interest in sustainable products.</a:t>
            </a:r>
            <a:endParaRPr lang="en-US" sz="1550" b="1" i="1" dirty="0">
              <a:solidFill>
                <a:srgbClr val="7F7F7F"/>
              </a:solidFill>
            </a:endParaRPr>
          </a:p>
        </p:txBody>
      </p:sp>
      <p:pic>
        <p:nvPicPr>
          <p:cNvPr id="11" name="Picture 10" descr="A graph with a red line&#10;&#10;Description automatically generated">
            <a:extLst>
              <a:ext uri="{FF2B5EF4-FFF2-40B4-BE49-F238E27FC236}">
                <a16:creationId xmlns:a16="http://schemas.microsoft.com/office/drawing/2014/main" id="{1124F59D-7C10-D5F1-EA44-F173C176C9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1807779"/>
            <a:ext cx="5029200" cy="4603531"/>
          </a:xfrm>
          <a:prstGeom prst="rect">
            <a:avLst/>
          </a:prstGeom>
        </p:spPr>
      </p:pic>
    </p:spTree>
    <p:extLst>
      <p:ext uri="{BB962C8B-B14F-4D97-AF65-F5344CB8AC3E}">
        <p14:creationId xmlns:p14="http://schemas.microsoft.com/office/powerpoint/2010/main" val="107782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Positioning – </a:t>
            </a:r>
            <a:br>
              <a:rPr lang="en-US" sz="3600" dirty="0">
                <a:latin typeface="Garamond" panose="02020404030301010803" pitchFamily="18" charset="0"/>
              </a:rPr>
            </a:br>
            <a:r>
              <a:rPr lang="en-US" sz="1800" dirty="0">
                <a:latin typeface="Garamond" panose="02020404030301010803" pitchFamily="18" charset="0"/>
              </a:rPr>
              <a:t>Communication objectives</a:t>
            </a:r>
          </a:p>
        </p:txBody>
      </p:sp>
      <p:sp>
        <p:nvSpPr>
          <p:cNvPr id="4" name="Content Placeholder 3"/>
          <p:cNvSpPr>
            <a:spLocks noGrp="1"/>
          </p:cNvSpPr>
          <p:nvPr>
            <p:ph idx="1"/>
          </p:nvPr>
        </p:nvSpPr>
        <p:spPr>
          <a:xfrm>
            <a:off x="0" y="1256145"/>
            <a:ext cx="8734097" cy="4671689"/>
          </a:xfrm>
        </p:spPr>
        <p:txBody>
          <a:bodyPr>
            <a:noAutofit/>
          </a:bodyPr>
          <a:lstStyle/>
          <a:p>
            <a:pPr marL="0" indent="0">
              <a:buNone/>
            </a:pPr>
            <a:r>
              <a:rPr lang="en-US" sz="1500" b="1" dirty="0">
                <a:latin typeface="Garamond" panose="02020404030301010803" pitchFamily="18" charset="0"/>
              </a:rPr>
              <a:t>Goals and Objectives for </a:t>
            </a:r>
            <a:r>
              <a:rPr lang="en-US" sz="1500" b="1" dirty="0" err="1">
                <a:latin typeface="Garamond" panose="02020404030301010803" pitchFamily="18" charset="0"/>
              </a:rPr>
              <a:t>EcoSip</a:t>
            </a:r>
            <a:r>
              <a:rPr lang="en-US" sz="1500" b="1" dirty="0">
                <a:latin typeface="Garamond" panose="02020404030301010803" pitchFamily="18" charset="0"/>
              </a:rPr>
              <a:t> </a:t>
            </a:r>
            <a:r>
              <a:rPr lang="en-US" sz="1500" b="1" dirty="0" err="1">
                <a:latin typeface="Garamond" panose="02020404030301010803" pitchFamily="18" charset="0"/>
              </a:rPr>
              <a:t>SmartStraws</a:t>
            </a:r>
            <a:r>
              <a:rPr lang="en-US" sz="1500" b="1" dirty="0">
                <a:latin typeface="Garamond" panose="02020404030301010803" pitchFamily="18" charset="0"/>
              </a:rPr>
              <a:t> Communication Strategy</a:t>
            </a:r>
            <a:r>
              <a:rPr lang="en-US" sz="1500" dirty="0">
                <a:latin typeface="Garamond" panose="02020404030301010803" pitchFamily="18" charset="0"/>
              </a:rPr>
              <a:t>:</a:t>
            </a:r>
          </a:p>
          <a:p>
            <a:pPr>
              <a:buFont typeface="+mj-lt"/>
              <a:buAutoNum type="arabicPeriod"/>
            </a:pPr>
            <a:r>
              <a:rPr lang="en-US" sz="1500" b="1" dirty="0">
                <a:latin typeface="Garamond" panose="02020404030301010803" pitchFamily="18" charset="0"/>
              </a:rPr>
              <a:t>Increase Brand Awareness</a:t>
            </a:r>
            <a:r>
              <a:rPr lang="en-US" sz="1500" dirty="0">
                <a:latin typeface="Garamond" panose="02020404030301010803" pitchFamily="18" charset="0"/>
              </a:rPr>
              <a:t>:</a:t>
            </a:r>
          </a:p>
          <a:p>
            <a:pPr marL="742950" lvl="1" indent="-285750"/>
            <a:r>
              <a:rPr lang="en-US" sz="1500" b="1" dirty="0">
                <a:latin typeface="Garamond" panose="02020404030301010803" pitchFamily="18" charset="0"/>
              </a:rPr>
              <a:t>Objective</a:t>
            </a:r>
            <a:r>
              <a:rPr lang="en-US" sz="1500" dirty="0">
                <a:latin typeface="Garamond" panose="02020404030301010803" pitchFamily="18" charset="0"/>
              </a:rPr>
              <a:t>: </a:t>
            </a:r>
            <a:r>
              <a:rPr lang="en-US" sz="1500" dirty="0"/>
              <a:t>Raise awareness of </a:t>
            </a:r>
            <a:r>
              <a:rPr lang="en-US" sz="1500" dirty="0" err="1"/>
              <a:t>EcoSip</a:t>
            </a:r>
            <a:r>
              <a:rPr lang="en-US" sz="1500" dirty="0"/>
              <a:t> </a:t>
            </a:r>
            <a:r>
              <a:rPr lang="en-US" sz="1500" dirty="0" err="1"/>
              <a:t>SmartStraws</a:t>
            </a:r>
            <a:r>
              <a:rPr lang="en-US" sz="1500" dirty="0"/>
              <a:t> among target audiences, including eco-conscious consumers, outdoor enthusiasts, health-conscious individuals, families, and travelers.</a:t>
            </a:r>
          </a:p>
          <a:p>
            <a:pPr marL="742950" lvl="1" indent="-285750"/>
            <a:r>
              <a:rPr lang="en-US" sz="1500" b="1" dirty="0">
                <a:latin typeface="Garamond" panose="02020404030301010803" pitchFamily="18" charset="0"/>
              </a:rPr>
              <a:t>Strategy</a:t>
            </a:r>
            <a:r>
              <a:rPr lang="en-US" sz="1500" dirty="0">
                <a:latin typeface="Garamond" panose="02020404030301010803" pitchFamily="18" charset="0"/>
              </a:rPr>
              <a:t>:</a:t>
            </a:r>
            <a:r>
              <a:rPr lang="en-US" sz="1500" dirty="0"/>
              <a:t> Utilize digital marketing channels such as social media, content marketing, and influencer partnerships to reach a broad audience. Participate in industry events and trade shows to showcase the product.</a:t>
            </a:r>
          </a:p>
          <a:p>
            <a:pPr>
              <a:buFont typeface="+mj-lt"/>
              <a:buAutoNum type="arabicPeriod"/>
            </a:pPr>
            <a:r>
              <a:rPr lang="en-US" sz="1500" b="1" dirty="0">
                <a:latin typeface="Garamond" panose="02020404030301010803" pitchFamily="18" charset="0"/>
              </a:rPr>
              <a:t>Educate Consumers</a:t>
            </a:r>
            <a:r>
              <a:rPr lang="en-US" sz="1500" dirty="0">
                <a:latin typeface="Garamond" panose="02020404030301010803" pitchFamily="18" charset="0"/>
              </a:rPr>
              <a:t>:</a:t>
            </a:r>
          </a:p>
          <a:p>
            <a:pPr marL="742950" lvl="1" indent="-285750"/>
            <a:r>
              <a:rPr lang="en-US" sz="1500" b="1" dirty="0">
                <a:latin typeface="Garamond" panose="02020404030301010803" pitchFamily="18" charset="0"/>
              </a:rPr>
              <a:t>Objective</a:t>
            </a:r>
            <a:r>
              <a:rPr lang="en-US" sz="1500" dirty="0">
                <a:latin typeface="Garamond" panose="02020404030301010803" pitchFamily="18" charset="0"/>
              </a:rPr>
              <a:t>:</a:t>
            </a:r>
            <a:r>
              <a:rPr lang="en-US" sz="1500" dirty="0"/>
              <a:t> Inform consumers about the benefits of </a:t>
            </a:r>
            <a:r>
              <a:rPr lang="en-US" sz="1500" dirty="0" err="1"/>
              <a:t>EcoSip</a:t>
            </a:r>
            <a:r>
              <a:rPr lang="en-US" sz="1500" dirty="0"/>
              <a:t> </a:t>
            </a:r>
            <a:r>
              <a:rPr lang="en-US" sz="1500" dirty="0" err="1"/>
              <a:t>SmartStraws</a:t>
            </a:r>
            <a:r>
              <a:rPr lang="en-US" sz="1500" dirty="0"/>
              <a:t>, including its eco-friendly materials, advanced filtration technology, and health advantages.</a:t>
            </a:r>
          </a:p>
          <a:p>
            <a:pPr marL="742950" lvl="1" indent="-285750"/>
            <a:r>
              <a:rPr lang="en-US" sz="1500" b="1" dirty="0">
                <a:latin typeface="Garamond" panose="02020404030301010803" pitchFamily="18" charset="0"/>
              </a:rPr>
              <a:t>Strategy</a:t>
            </a:r>
            <a:r>
              <a:rPr lang="en-US" sz="1500" dirty="0">
                <a:latin typeface="Garamond" panose="02020404030301010803" pitchFamily="18" charset="0"/>
              </a:rPr>
              <a:t>:</a:t>
            </a:r>
            <a:r>
              <a:rPr lang="en-US" sz="1500" dirty="0"/>
              <a:t> Develop and share educational content through blog posts, videos, infographics, and social media posts. Collaborate with health and environmental influencers to spread the message.</a:t>
            </a:r>
          </a:p>
          <a:p>
            <a:pPr marL="0" indent="0">
              <a:buNone/>
            </a:pPr>
            <a:r>
              <a:rPr lang="en-US" sz="1500" b="1" dirty="0"/>
              <a:t>3.  </a:t>
            </a:r>
            <a:r>
              <a:rPr lang="en-US" sz="1500" b="1" dirty="0">
                <a:latin typeface="Garamond" panose="02020404030301010803" pitchFamily="18" charset="0"/>
              </a:rPr>
              <a:t>Build Brand Loyalty and Advocacy</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Objective</a:t>
            </a:r>
            <a:r>
              <a:rPr lang="en-US" sz="1500" dirty="0">
                <a:latin typeface="Garamond" panose="02020404030301010803" pitchFamily="18" charset="0"/>
              </a:rPr>
              <a:t>: </a:t>
            </a:r>
            <a:r>
              <a:rPr lang="en-US" sz="1500" dirty="0"/>
              <a:t>Foster a loyal customer base that advocates for </a:t>
            </a:r>
            <a:r>
              <a:rPr lang="en-US" sz="1500" dirty="0" err="1"/>
              <a:t>EcoSip</a:t>
            </a:r>
            <a:r>
              <a:rPr lang="en-US" sz="1500" dirty="0"/>
              <a:t> </a:t>
            </a:r>
            <a:r>
              <a:rPr lang="en-US" sz="1500" dirty="0" err="1"/>
              <a:t>SmartStraws</a:t>
            </a:r>
            <a:r>
              <a:rPr lang="en-US" sz="1500" dirty="0"/>
              <a:t> and the brand's sustainability mission.</a:t>
            </a:r>
          </a:p>
          <a:p>
            <a:pPr>
              <a:buFont typeface="Arial" panose="020B0604020202020204" pitchFamily="34" charset="0"/>
              <a:buChar char="•"/>
            </a:pPr>
            <a:r>
              <a:rPr lang="en-US" sz="1500" b="1" dirty="0">
                <a:latin typeface="Garamond" panose="02020404030301010803" pitchFamily="18" charset="0"/>
              </a:rPr>
              <a:t>Strategy</a:t>
            </a:r>
            <a:r>
              <a:rPr lang="en-US" sz="1500" dirty="0">
                <a:latin typeface="Garamond" panose="02020404030301010803" pitchFamily="18" charset="0"/>
              </a:rPr>
              <a:t>:</a:t>
            </a:r>
            <a:r>
              <a:rPr lang="en-US" sz="1500" dirty="0"/>
              <a:t> Engage with customers through social media interactions, personalized email campaigns, and loyalty programs. Encourage user-generated content and reviews to build a community around the brand.</a:t>
            </a:r>
          </a:p>
          <a:p>
            <a:pPr marL="0" indent="0">
              <a:buNone/>
            </a:pPr>
            <a:endParaRPr lang="en-US" sz="1500" dirty="0"/>
          </a:p>
          <a:p>
            <a:pPr marL="0" indent="0">
              <a:buNone/>
            </a:pPr>
            <a:endParaRPr lang="en-US" sz="1500" dirty="0"/>
          </a:p>
          <a:p>
            <a:pPr marL="457200" lvl="1" indent="0">
              <a:buNone/>
            </a:pPr>
            <a:endParaRPr lang="en-US" sz="1500" dirty="0"/>
          </a:p>
        </p:txBody>
      </p:sp>
    </p:spTree>
    <p:extLst>
      <p:ext uri="{BB962C8B-B14F-4D97-AF65-F5344CB8AC3E}">
        <p14:creationId xmlns:p14="http://schemas.microsoft.com/office/powerpoint/2010/main" val="2483944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Market Positioning – </a:t>
            </a:r>
            <a:br>
              <a:rPr lang="en-US" sz="3600" dirty="0">
                <a:latin typeface="Garamond" panose="02020404030301010803" pitchFamily="18" charset="0"/>
              </a:rPr>
            </a:br>
            <a:r>
              <a:rPr lang="en-US" sz="1800" dirty="0">
                <a:latin typeface="Garamond" panose="02020404030301010803" pitchFamily="18" charset="0"/>
              </a:rPr>
              <a:t>Communication objectives</a:t>
            </a:r>
          </a:p>
        </p:txBody>
      </p:sp>
      <p:sp>
        <p:nvSpPr>
          <p:cNvPr id="4" name="Content Placeholder 3"/>
          <p:cNvSpPr>
            <a:spLocks noGrp="1"/>
          </p:cNvSpPr>
          <p:nvPr>
            <p:ph idx="1"/>
          </p:nvPr>
        </p:nvSpPr>
        <p:spPr>
          <a:xfrm>
            <a:off x="0" y="1256145"/>
            <a:ext cx="9764110" cy="6206200"/>
          </a:xfrm>
        </p:spPr>
        <p:txBody>
          <a:bodyPr>
            <a:noAutofit/>
          </a:bodyPr>
          <a:lstStyle/>
          <a:p>
            <a:pPr marL="0" indent="0">
              <a:buNone/>
            </a:pPr>
            <a:r>
              <a:rPr lang="en-US" sz="1500" b="1" dirty="0">
                <a:latin typeface="Garamond" panose="02020404030301010803" pitchFamily="18" charset="0"/>
              </a:rPr>
              <a:t>Implementation Plan</a:t>
            </a:r>
            <a:r>
              <a:rPr lang="en-US" sz="1500" dirty="0">
                <a:latin typeface="Garamond" panose="02020404030301010803" pitchFamily="18" charset="0"/>
              </a:rPr>
              <a:t>:</a:t>
            </a:r>
          </a:p>
          <a:p>
            <a:pPr marL="0" indent="0">
              <a:buNone/>
            </a:pPr>
            <a:endParaRPr lang="en-US" sz="1500" dirty="0">
              <a:latin typeface="Garamond" panose="02020404030301010803" pitchFamily="18" charset="0"/>
            </a:endParaRPr>
          </a:p>
          <a:p>
            <a:pPr>
              <a:buFont typeface="+mj-lt"/>
              <a:buAutoNum type="arabicPeriod"/>
            </a:pPr>
            <a:r>
              <a:rPr lang="en-US" sz="1500" b="1" dirty="0">
                <a:latin typeface="Garamond" panose="02020404030301010803" pitchFamily="18" charset="0"/>
              </a:rPr>
              <a:t>Digital Marketing</a:t>
            </a:r>
            <a:r>
              <a:rPr lang="en-US" sz="1500" dirty="0">
                <a:latin typeface="Garamond" panose="02020404030301010803" pitchFamily="18" charset="0"/>
              </a:rPr>
              <a:t>:</a:t>
            </a:r>
          </a:p>
          <a:p>
            <a:pPr marL="742950" lvl="1" indent="-285750"/>
            <a:r>
              <a:rPr lang="en-US" sz="1500" b="1" dirty="0">
                <a:latin typeface="Garamond" panose="02020404030301010803" pitchFamily="18" charset="0"/>
              </a:rPr>
              <a:t>Social Media</a:t>
            </a:r>
            <a:r>
              <a:rPr lang="en-US" sz="1500" dirty="0">
                <a:latin typeface="Garamond" panose="02020404030301010803" pitchFamily="18" charset="0"/>
              </a:rPr>
              <a:t>: </a:t>
            </a:r>
            <a:r>
              <a:rPr lang="en-US" sz="1500" dirty="0"/>
              <a:t>Regular posts on platforms like Instagram, Facebook, and Twitter. Use targeted ads to reach specific demographics.</a:t>
            </a:r>
          </a:p>
          <a:p>
            <a:pPr marL="742950" lvl="1" indent="-285750"/>
            <a:r>
              <a:rPr lang="en-US" sz="1500" b="1" dirty="0">
                <a:latin typeface="Garamond" panose="02020404030301010803" pitchFamily="18" charset="0"/>
              </a:rPr>
              <a:t>Content Marketing</a:t>
            </a:r>
            <a:r>
              <a:rPr lang="en-US" sz="1500" dirty="0">
                <a:latin typeface="Garamond" panose="02020404030301010803" pitchFamily="18" charset="0"/>
              </a:rPr>
              <a:t>: </a:t>
            </a:r>
            <a:r>
              <a:rPr lang="en-US" sz="1500" dirty="0"/>
              <a:t>Publish blog articles, videos, and infographics that educate and inform the audience about </a:t>
            </a:r>
            <a:r>
              <a:rPr lang="en-US" sz="1500" dirty="0" err="1"/>
              <a:t>EcoSip</a:t>
            </a:r>
            <a:r>
              <a:rPr lang="en-US" sz="1500" dirty="0"/>
              <a:t> </a:t>
            </a:r>
            <a:r>
              <a:rPr lang="en-US" sz="1500" dirty="0" err="1"/>
              <a:t>SmartStraws</a:t>
            </a:r>
            <a:r>
              <a:rPr lang="en-US" sz="1500" dirty="0"/>
              <a:t>.</a:t>
            </a:r>
          </a:p>
          <a:p>
            <a:pPr marL="742950" lvl="1" indent="-285750"/>
            <a:r>
              <a:rPr lang="en-US" sz="1500" b="1" dirty="0">
                <a:latin typeface="Garamond" panose="02020404030301010803" pitchFamily="18" charset="0"/>
              </a:rPr>
              <a:t>Influencer Partnerships</a:t>
            </a:r>
            <a:r>
              <a:rPr lang="en-US" sz="1500" dirty="0">
                <a:latin typeface="Garamond" panose="02020404030301010803" pitchFamily="18" charset="0"/>
              </a:rPr>
              <a:t>: </a:t>
            </a:r>
            <a:r>
              <a:rPr lang="en-US" sz="1500" dirty="0"/>
              <a:t>Collaborate with influencers in the sustainability, health, and outdoor niches to reach a wider audience.</a:t>
            </a:r>
          </a:p>
          <a:p>
            <a:pPr marL="742950" lvl="1" indent="-285750"/>
            <a:endParaRPr lang="en-US" sz="1500" dirty="0"/>
          </a:p>
          <a:p>
            <a:pPr marL="0" indent="0">
              <a:buNone/>
            </a:pPr>
            <a:r>
              <a:rPr lang="en-US" sz="1500" b="1" dirty="0"/>
              <a:t>2.  </a:t>
            </a:r>
            <a:r>
              <a:rPr lang="en-US" sz="1500" b="1" dirty="0">
                <a:latin typeface="Garamond" panose="02020404030301010803" pitchFamily="18" charset="0"/>
              </a:rPr>
              <a:t>Email Marketing</a:t>
            </a:r>
            <a:r>
              <a:rPr lang="en-US" sz="1500" dirty="0">
                <a:latin typeface="Garamond" panose="02020404030301010803" pitchFamily="18" charset="0"/>
              </a:rPr>
              <a:t>:</a:t>
            </a:r>
          </a:p>
          <a:p>
            <a:pPr>
              <a:buFont typeface="Arial" panose="020B0604020202020204" pitchFamily="34" charset="0"/>
              <a:buChar char="•"/>
            </a:pPr>
            <a:r>
              <a:rPr lang="en-US" sz="1500" dirty="0"/>
              <a:t>Send newsletters and promotional emails to subscribers, providing updates, special offers, and educational content.</a:t>
            </a:r>
          </a:p>
          <a:p>
            <a:pPr>
              <a:buFont typeface="Arial" panose="020B0604020202020204" pitchFamily="34" charset="0"/>
              <a:buChar char="•"/>
            </a:pPr>
            <a:endParaRPr lang="en-US" sz="1500" dirty="0"/>
          </a:p>
          <a:p>
            <a:pPr marL="0" indent="0">
              <a:buNone/>
            </a:pPr>
            <a:r>
              <a:rPr lang="en-US" sz="1500" b="1" dirty="0"/>
              <a:t>3.   </a:t>
            </a:r>
            <a:r>
              <a:rPr lang="en-US" sz="1500" b="1" dirty="0">
                <a:latin typeface="Garamond" panose="02020404030301010803" pitchFamily="18" charset="0"/>
              </a:rPr>
              <a:t>Advertising</a:t>
            </a:r>
            <a:r>
              <a:rPr lang="en-US" sz="1500" dirty="0">
                <a:latin typeface="Garamond" panose="02020404030301010803" pitchFamily="18" charset="0"/>
              </a:rPr>
              <a:t>:</a:t>
            </a:r>
          </a:p>
          <a:p>
            <a:pPr>
              <a:buFont typeface="Arial" panose="020B0604020202020204" pitchFamily="34" charset="0"/>
              <a:buChar char="•"/>
            </a:pPr>
            <a:r>
              <a:rPr lang="en-US" sz="1500" dirty="0"/>
              <a:t>Run targeted ads on Google, Facebook, and other platforms to drive traffic to the company’s website and e-commerce listings.</a:t>
            </a:r>
          </a:p>
          <a:p>
            <a:pPr marL="0" indent="0">
              <a:buNone/>
            </a:pPr>
            <a:endParaRPr lang="en-US" sz="1100" dirty="0"/>
          </a:p>
        </p:txBody>
      </p:sp>
    </p:spTree>
    <p:extLst>
      <p:ext uri="{BB962C8B-B14F-4D97-AF65-F5344CB8AC3E}">
        <p14:creationId xmlns:p14="http://schemas.microsoft.com/office/powerpoint/2010/main" val="1924111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5772" y="2863105"/>
            <a:ext cx="7543800" cy="1876530"/>
          </a:xfrm>
        </p:spPr>
        <p:txBody>
          <a:bodyPr>
            <a:normAutofit/>
          </a:bodyPr>
          <a:lstStyle/>
          <a:p>
            <a:r>
              <a:rPr lang="en-US" sz="4000" dirty="0">
                <a:latin typeface="Garamond" panose="02020404030301010803" pitchFamily="18" charset="0"/>
              </a:rPr>
              <a:t>Operations Plan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Tree>
    <p:extLst>
      <p:ext uri="{BB962C8B-B14F-4D97-AF65-F5344CB8AC3E}">
        <p14:creationId xmlns:p14="http://schemas.microsoft.com/office/powerpoint/2010/main" val="1390820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Operations Plans – </a:t>
            </a:r>
            <a:br>
              <a:rPr lang="en-US" sz="3600" dirty="0">
                <a:latin typeface="Garamond" panose="02020404030301010803" pitchFamily="18" charset="0"/>
              </a:rPr>
            </a:br>
            <a:r>
              <a:rPr lang="en-US" sz="1800" dirty="0">
                <a:latin typeface="Garamond" panose="02020404030301010803" pitchFamily="18" charset="0"/>
              </a:rPr>
              <a:t>Describe your plan for cost, quality, variety and responsiveness of the new line</a:t>
            </a:r>
          </a:p>
        </p:txBody>
      </p:sp>
      <p:sp>
        <p:nvSpPr>
          <p:cNvPr id="4" name="Content Placeholder 3"/>
          <p:cNvSpPr>
            <a:spLocks noGrp="1"/>
          </p:cNvSpPr>
          <p:nvPr>
            <p:ph idx="1"/>
          </p:nvPr>
        </p:nvSpPr>
        <p:spPr>
          <a:xfrm>
            <a:off x="0" y="1256145"/>
            <a:ext cx="9448800" cy="5781964"/>
          </a:xfrm>
        </p:spPr>
        <p:txBody>
          <a:bodyPr>
            <a:noAutofit/>
          </a:bodyPr>
          <a:lstStyle/>
          <a:p>
            <a:pPr marL="0" indent="0">
              <a:buNone/>
            </a:pPr>
            <a:r>
              <a:rPr lang="en-US" sz="1500" b="1" dirty="0">
                <a:latin typeface="Garamond" panose="02020404030301010803" pitchFamily="18" charset="0"/>
              </a:rPr>
              <a:t>1. Distribution Channels:</a:t>
            </a:r>
            <a:endParaRPr lang="en-US" sz="1500" dirty="0">
              <a:latin typeface="Garamond" panose="02020404030301010803" pitchFamily="18" charset="0"/>
            </a:endParaRPr>
          </a:p>
          <a:p>
            <a:pPr marL="0" indent="0">
              <a:buNone/>
            </a:pPr>
            <a:endParaRPr lang="en-US" sz="1500" b="1" dirty="0">
              <a:latin typeface="Garamond" panose="02020404030301010803" pitchFamily="18" charset="0"/>
            </a:endParaRPr>
          </a:p>
          <a:p>
            <a:pPr marL="0" indent="0">
              <a:buNone/>
            </a:pPr>
            <a:r>
              <a:rPr lang="en-US" sz="1500" b="1" dirty="0">
                <a:latin typeface="Garamond" panose="02020404030301010803" pitchFamily="18" charset="0"/>
              </a:rPr>
              <a:t>E-commerce Platforms:</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Amazon</a:t>
            </a:r>
            <a:r>
              <a:rPr lang="en-US" sz="1500" dirty="0">
                <a:latin typeface="Garamond" panose="02020404030301010803" pitchFamily="18" charset="0"/>
              </a:rPr>
              <a:t>: </a:t>
            </a:r>
            <a:r>
              <a:rPr lang="en-US" sz="1500" dirty="0"/>
              <a:t>Utilize Amazon’s extensive reach and reliable logistics to ensure fast delivery.</a:t>
            </a:r>
          </a:p>
          <a:p>
            <a:pPr>
              <a:buFont typeface="Arial" panose="020B0604020202020204" pitchFamily="34" charset="0"/>
              <a:buChar char="•"/>
            </a:pPr>
            <a:r>
              <a:rPr lang="en-US" sz="1500" b="1" dirty="0">
                <a:latin typeface="Garamond" panose="02020404030301010803" pitchFamily="18" charset="0"/>
              </a:rPr>
              <a:t>Company Website</a:t>
            </a:r>
            <a:r>
              <a:rPr lang="en-US" sz="1500" dirty="0">
                <a:latin typeface="Garamond" panose="02020404030301010803" pitchFamily="18" charset="0"/>
              </a:rPr>
              <a:t>: </a:t>
            </a:r>
            <a:r>
              <a:rPr lang="en-US" sz="1500" dirty="0"/>
              <a:t>Direct sales through the official website to offer detailed product information and exclusive deals.</a:t>
            </a:r>
          </a:p>
          <a:p>
            <a:pPr>
              <a:buFont typeface="Arial" panose="020B0604020202020204" pitchFamily="34" charset="0"/>
              <a:buChar char="•"/>
            </a:pPr>
            <a:endParaRPr lang="en-US" sz="1500" dirty="0"/>
          </a:p>
          <a:p>
            <a:pPr marL="0" indent="0">
              <a:buNone/>
            </a:pPr>
            <a:r>
              <a:rPr lang="en-US" sz="1500" b="1" dirty="0">
                <a:latin typeface="Garamond" panose="02020404030301010803" pitchFamily="18" charset="0"/>
              </a:rPr>
              <a:t>Retail Partnerships:</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Eco-Friendly Retailers</a:t>
            </a:r>
            <a:r>
              <a:rPr lang="en-US" sz="1500" dirty="0">
                <a:latin typeface="Garamond" panose="02020404030301010803" pitchFamily="18" charset="0"/>
              </a:rPr>
              <a:t>: </a:t>
            </a:r>
            <a:r>
              <a:rPr lang="en-US" sz="1500" dirty="0"/>
              <a:t>Partner with stores specializing in sustainable products to align with the brand’s values.</a:t>
            </a:r>
          </a:p>
          <a:p>
            <a:pPr>
              <a:buFont typeface="Arial" panose="020B0604020202020204" pitchFamily="34" charset="0"/>
              <a:buChar char="•"/>
            </a:pPr>
            <a:r>
              <a:rPr lang="en-US" sz="1500" b="1" dirty="0">
                <a:latin typeface="Garamond" panose="02020404030301010803" pitchFamily="18" charset="0"/>
              </a:rPr>
              <a:t>Outdoor and Adventure Stores</a:t>
            </a:r>
            <a:r>
              <a:rPr lang="en-US" sz="1500" dirty="0">
                <a:latin typeface="Garamond" panose="02020404030301010803" pitchFamily="18" charset="0"/>
              </a:rPr>
              <a:t>:</a:t>
            </a:r>
            <a:r>
              <a:rPr lang="en-US" sz="1500" dirty="0"/>
              <a:t> Stock </a:t>
            </a:r>
            <a:r>
              <a:rPr lang="en-US" sz="1500" dirty="0" err="1"/>
              <a:t>EcoSip</a:t>
            </a:r>
            <a:r>
              <a:rPr lang="en-US" sz="1500" dirty="0"/>
              <a:t> </a:t>
            </a:r>
            <a:r>
              <a:rPr lang="en-US" sz="1500" dirty="0" err="1"/>
              <a:t>SmartStraws</a:t>
            </a:r>
            <a:r>
              <a:rPr lang="en-US" sz="1500" dirty="0"/>
              <a:t> in stores frequented by outdoor enthusiasts and travelers.</a:t>
            </a:r>
          </a:p>
          <a:p>
            <a:pPr marL="0" indent="0">
              <a:buNone/>
            </a:pPr>
            <a:endParaRPr lang="en-US" sz="1500" b="1" dirty="0"/>
          </a:p>
          <a:p>
            <a:pPr marL="0" indent="0">
              <a:buNone/>
            </a:pPr>
            <a:r>
              <a:rPr lang="en-US" sz="1500" b="1" dirty="0">
                <a:latin typeface="Garamond" panose="02020404030301010803" pitchFamily="18" charset="0"/>
              </a:rPr>
              <a:t>Direct-to-Consumer:</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Social Media Shops</a:t>
            </a:r>
            <a:r>
              <a:rPr lang="en-US" sz="1500" dirty="0">
                <a:latin typeface="Garamond" panose="02020404030301010803" pitchFamily="18" charset="0"/>
              </a:rPr>
              <a:t>: </a:t>
            </a:r>
            <a:r>
              <a:rPr lang="en-US" sz="1500" dirty="0"/>
              <a:t>Sell directly through platforms like Instagram and Facebook for easy access to the target audience.</a:t>
            </a:r>
          </a:p>
          <a:p>
            <a:pPr marL="0" indent="0">
              <a:buNone/>
            </a:pPr>
            <a:endParaRPr lang="en-US" sz="1500" dirty="0"/>
          </a:p>
        </p:txBody>
      </p:sp>
    </p:spTree>
    <p:extLst>
      <p:ext uri="{BB962C8B-B14F-4D97-AF65-F5344CB8AC3E}">
        <p14:creationId xmlns:p14="http://schemas.microsoft.com/office/powerpoint/2010/main" val="2896760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Operations Plans – </a:t>
            </a:r>
            <a:br>
              <a:rPr lang="en-US" sz="3600" dirty="0">
                <a:latin typeface="Garamond" panose="02020404030301010803" pitchFamily="18" charset="0"/>
              </a:rPr>
            </a:br>
            <a:r>
              <a:rPr lang="en-US" sz="1800" dirty="0">
                <a:latin typeface="Garamond" panose="02020404030301010803" pitchFamily="18" charset="0"/>
              </a:rPr>
              <a:t>Describe your plan for cost, quality, variety and responsiveness of the new line</a:t>
            </a:r>
          </a:p>
        </p:txBody>
      </p:sp>
      <p:sp>
        <p:nvSpPr>
          <p:cNvPr id="4" name="Content Placeholder 3"/>
          <p:cNvSpPr>
            <a:spLocks noGrp="1"/>
          </p:cNvSpPr>
          <p:nvPr>
            <p:ph idx="1"/>
          </p:nvPr>
        </p:nvSpPr>
        <p:spPr>
          <a:xfrm>
            <a:off x="0" y="1293089"/>
            <a:ext cx="5108028" cy="5249758"/>
          </a:xfrm>
        </p:spPr>
        <p:txBody>
          <a:bodyPr>
            <a:noAutofit/>
          </a:bodyPr>
          <a:lstStyle/>
          <a:p>
            <a:pPr marL="0" indent="0">
              <a:buNone/>
            </a:pPr>
            <a:r>
              <a:rPr lang="en-US" sz="1500" b="1" dirty="0"/>
              <a:t>2. Operational Flow:</a:t>
            </a:r>
            <a:endParaRPr lang="en-US" sz="1500" dirty="0"/>
          </a:p>
          <a:p>
            <a:pPr marL="0" indent="0">
              <a:buNone/>
            </a:pPr>
            <a:endParaRPr lang="en-US" sz="1500" b="1" dirty="0"/>
          </a:p>
          <a:p>
            <a:pPr marL="0" indent="0">
              <a:buNone/>
            </a:pPr>
            <a:r>
              <a:rPr lang="en-US" sz="1500" b="1" dirty="0"/>
              <a:t>Cost Efficiency:</a:t>
            </a:r>
            <a:endParaRPr lang="en-US" sz="1500" dirty="0"/>
          </a:p>
          <a:p>
            <a:pPr>
              <a:buFont typeface="Arial" panose="020B0604020202020204" pitchFamily="34" charset="0"/>
              <a:buChar char="•"/>
            </a:pPr>
            <a:r>
              <a:rPr lang="en-US" sz="1500" b="1" dirty="0"/>
              <a:t>Bulk Purchasing</a:t>
            </a:r>
            <a:r>
              <a:rPr lang="en-US" sz="1500" dirty="0"/>
              <a:t>: Source raw materials in bulk to reduce costs and negotiate better rates.</a:t>
            </a:r>
          </a:p>
          <a:p>
            <a:pPr>
              <a:buFont typeface="Arial" panose="020B0604020202020204" pitchFamily="34" charset="0"/>
              <a:buChar char="•"/>
            </a:pPr>
            <a:r>
              <a:rPr lang="en-US" sz="1500" b="1" dirty="0"/>
              <a:t>Automation</a:t>
            </a:r>
            <a:r>
              <a:rPr lang="en-US" sz="1500" dirty="0"/>
              <a:t>: Implement automated production processes to minimize labor costs and increase efficiency.</a:t>
            </a:r>
          </a:p>
          <a:p>
            <a:pPr>
              <a:buFont typeface="Arial" panose="020B0604020202020204" pitchFamily="34" charset="0"/>
              <a:buChar char="•"/>
            </a:pPr>
            <a:r>
              <a:rPr lang="en-US" sz="1500" b="1" dirty="0"/>
              <a:t>Lean Manufacturing</a:t>
            </a:r>
            <a:r>
              <a:rPr lang="en-US" sz="1500" dirty="0"/>
              <a:t>: Adopt lean manufacturing principles to reduce waste and optimize resource use.</a:t>
            </a:r>
          </a:p>
          <a:p>
            <a:pPr marL="0" indent="0">
              <a:buNone/>
            </a:pPr>
            <a:endParaRPr lang="en-US" sz="1500" b="1" dirty="0"/>
          </a:p>
          <a:p>
            <a:pPr marL="0" indent="0">
              <a:buNone/>
            </a:pPr>
            <a:r>
              <a:rPr lang="en-US" sz="1500" b="1" dirty="0"/>
              <a:t>Quality:</a:t>
            </a:r>
            <a:endParaRPr lang="en-US" sz="1500" dirty="0"/>
          </a:p>
          <a:p>
            <a:pPr>
              <a:buFont typeface="Arial" panose="020B0604020202020204" pitchFamily="34" charset="0"/>
              <a:buChar char="•"/>
            </a:pPr>
            <a:r>
              <a:rPr lang="en-US" sz="1500" b="1" dirty="0"/>
              <a:t>Strict Quality Control</a:t>
            </a:r>
            <a:r>
              <a:rPr lang="en-US" sz="1500" dirty="0"/>
              <a:t>: Implement rigorous quality control measures at every stage of production to ensure high standards.</a:t>
            </a:r>
          </a:p>
          <a:p>
            <a:pPr>
              <a:buFont typeface="Arial" panose="020B0604020202020204" pitchFamily="34" charset="0"/>
              <a:buChar char="•"/>
            </a:pPr>
            <a:r>
              <a:rPr lang="en-US" sz="1500" b="1" dirty="0"/>
              <a:t>Supplier Audits</a:t>
            </a:r>
            <a:r>
              <a:rPr lang="en-US" sz="1500" dirty="0"/>
              <a:t>: Regularly audit suppliers to ensure they meet the company’s quality and sustainability criteria.</a:t>
            </a:r>
          </a:p>
          <a:p>
            <a:pPr>
              <a:buFont typeface="Arial" panose="020B0604020202020204" pitchFamily="34" charset="0"/>
              <a:buChar char="•"/>
            </a:pPr>
            <a:r>
              <a:rPr lang="en-US" sz="1500" b="1" dirty="0"/>
              <a:t>Customer Feedback</a:t>
            </a:r>
            <a:r>
              <a:rPr lang="en-US" sz="1500" dirty="0"/>
              <a:t>: Collect and analyze customer feedback to continuously improve product quality.</a:t>
            </a:r>
          </a:p>
          <a:p>
            <a:pPr marL="0" indent="0">
              <a:buNone/>
            </a:pPr>
            <a:endParaRPr lang="en-US" sz="1500" b="1" dirty="0"/>
          </a:p>
        </p:txBody>
      </p:sp>
      <p:sp>
        <p:nvSpPr>
          <p:cNvPr id="5" name="Content Placeholder 3">
            <a:extLst>
              <a:ext uri="{FF2B5EF4-FFF2-40B4-BE49-F238E27FC236}">
                <a16:creationId xmlns:a16="http://schemas.microsoft.com/office/drawing/2014/main" id="{DCD6A346-4649-01FB-05FA-0C1EB33E7ACF}"/>
              </a:ext>
            </a:extLst>
          </p:cNvPr>
          <p:cNvSpPr txBox="1">
            <a:spLocks/>
          </p:cNvSpPr>
          <p:nvPr/>
        </p:nvSpPr>
        <p:spPr>
          <a:xfrm>
            <a:off x="5433848" y="1293089"/>
            <a:ext cx="4624552" cy="5701703"/>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buNone/>
            </a:pPr>
            <a:r>
              <a:rPr lang="en-US" sz="1500" b="1" dirty="0"/>
              <a:t>Variety:</a:t>
            </a:r>
            <a:endParaRPr lang="en-US" sz="1500" dirty="0"/>
          </a:p>
          <a:p>
            <a:pPr>
              <a:buFont typeface="Arial" panose="020B0604020202020204" pitchFamily="34" charset="0"/>
              <a:buChar char="•"/>
            </a:pPr>
            <a:r>
              <a:rPr lang="en-US" sz="1500" b="1" dirty="0"/>
              <a:t>Product Customization</a:t>
            </a:r>
            <a:r>
              <a:rPr lang="en-US" sz="1500" dirty="0"/>
              <a:t>: Offer customizable options such as different colors and sizes to cater to diverse customer preferences.</a:t>
            </a:r>
          </a:p>
          <a:p>
            <a:pPr>
              <a:buFont typeface="Arial" panose="020B0604020202020204" pitchFamily="34" charset="0"/>
              <a:buChar char="•"/>
            </a:pPr>
            <a:r>
              <a:rPr lang="en-US" sz="1500" b="1" dirty="0"/>
              <a:t>Seasonal Collections</a:t>
            </a:r>
            <a:r>
              <a:rPr lang="en-US" sz="1500" dirty="0"/>
              <a:t>: Introduce limited-edition seasonal collections to keep the product line fresh and appealing.</a:t>
            </a:r>
          </a:p>
          <a:p>
            <a:pPr>
              <a:buFont typeface="Arial" panose="020B0604020202020204" pitchFamily="34" charset="0"/>
              <a:buChar char="•"/>
            </a:pPr>
            <a:r>
              <a:rPr lang="en-US" sz="1500" b="1" dirty="0"/>
              <a:t>Expansion</a:t>
            </a:r>
            <a:r>
              <a:rPr lang="en-US" sz="1500" dirty="0"/>
              <a:t>: Plan for future expansions of the product line to include related eco-friendly water purification solutions.</a:t>
            </a:r>
          </a:p>
          <a:p>
            <a:pPr marL="0" indent="0">
              <a:buNone/>
            </a:pPr>
            <a:endParaRPr lang="en-US" sz="1500" dirty="0"/>
          </a:p>
          <a:p>
            <a:pPr marL="0" indent="0">
              <a:buNone/>
            </a:pPr>
            <a:r>
              <a:rPr lang="en-US" sz="1500" b="1" dirty="0"/>
              <a:t>Responsiveness:</a:t>
            </a:r>
            <a:endParaRPr lang="en-US" sz="1500" dirty="0"/>
          </a:p>
          <a:p>
            <a:pPr>
              <a:buFont typeface="Arial" panose="020B0604020202020204" pitchFamily="34" charset="0"/>
              <a:buChar char="•"/>
            </a:pPr>
            <a:r>
              <a:rPr lang="en-US" sz="1500" b="1" dirty="0"/>
              <a:t>Agile Manufacturing</a:t>
            </a:r>
            <a:r>
              <a:rPr lang="en-US" sz="1500" dirty="0"/>
              <a:t>: Adopt agile manufacturing techniques to quickly adapt to market demands and trends.</a:t>
            </a:r>
          </a:p>
          <a:p>
            <a:pPr>
              <a:buFont typeface="Arial" panose="020B0604020202020204" pitchFamily="34" charset="0"/>
              <a:buChar char="•"/>
            </a:pPr>
            <a:r>
              <a:rPr lang="en-US" sz="1500" b="1" dirty="0"/>
              <a:t>Flexible Supply Chain</a:t>
            </a:r>
            <a:r>
              <a:rPr lang="en-US" sz="1500" dirty="0"/>
              <a:t>: Develop a flexible supply chain that can respond to fluctuations in demand and supply.</a:t>
            </a:r>
          </a:p>
          <a:p>
            <a:pPr>
              <a:buFont typeface="Arial" panose="020B0604020202020204" pitchFamily="34" charset="0"/>
              <a:buChar char="•"/>
            </a:pPr>
            <a:r>
              <a:rPr lang="en-US" sz="1500" b="1" dirty="0"/>
              <a:t>Inventory Management</a:t>
            </a:r>
            <a:r>
              <a:rPr lang="en-US" sz="1500" dirty="0"/>
              <a:t>: Use advanced inventory management systems to ensure optimal stock levels and avoid shortages or overstocking.</a:t>
            </a:r>
          </a:p>
        </p:txBody>
      </p:sp>
    </p:spTree>
    <p:extLst>
      <p:ext uri="{BB962C8B-B14F-4D97-AF65-F5344CB8AC3E}">
        <p14:creationId xmlns:p14="http://schemas.microsoft.com/office/powerpoint/2010/main" val="2497769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Operations Plans – </a:t>
            </a:r>
            <a:br>
              <a:rPr lang="en-US" sz="3600" dirty="0">
                <a:latin typeface="Garamond" panose="02020404030301010803" pitchFamily="18" charset="0"/>
              </a:rPr>
            </a:br>
            <a:r>
              <a:rPr lang="en-US" sz="1800" dirty="0">
                <a:latin typeface="Garamond" panose="02020404030301010803" pitchFamily="18" charset="0"/>
              </a:rPr>
              <a:t>Describe your plan for cost, quality, variety and responsiveness of the new line</a:t>
            </a:r>
          </a:p>
        </p:txBody>
      </p:sp>
      <p:sp>
        <p:nvSpPr>
          <p:cNvPr id="4" name="Content Placeholder 3"/>
          <p:cNvSpPr>
            <a:spLocks noGrp="1"/>
          </p:cNvSpPr>
          <p:nvPr>
            <p:ph idx="1"/>
          </p:nvPr>
        </p:nvSpPr>
        <p:spPr>
          <a:xfrm>
            <a:off x="0" y="1293089"/>
            <a:ext cx="9711559" cy="5675270"/>
          </a:xfrm>
        </p:spPr>
        <p:txBody>
          <a:bodyPr>
            <a:noAutofit/>
          </a:bodyPr>
          <a:lstStyle/>
          <a:p>
            <a:pPr marL="0" indent="0">
              <a:buNone/>
            </a:pPr>
            <a:r>
              <a:rPr lang="en-US" sz="1500" b="1" dirty="0"/>
              <a:t>Implementation Steps:</a:t>
            </a:r>
          </a:p>
          <a:p>
            <a:pPr marL="0" indent="0">
              <a:buNone/>
            </a:pPr>
            <a:endParaRPr lang="en-US" sz="1500" dirty="0"/>
          </a:p>
          <a:p>
            <a:pPr marL="0" indent="0">
              <a:buNone/>
            </a:pPr>
            <a:r>
              <a:rPr lang="en-US" sz="1500" b="1" dirty="0"/>
              <a:t>1. Initial Setup:</a:t>
            </a:r>
            <a:endParaRPr lang="en-US" sz="1500" dirty="0"/>
          </a:p>
          <a:p>
            <a:pPr>
              <a:buFont typeface="Arial" panose="020B0604020202020204" pitchFamily="34" charset="0"/>
              <a:buChar char="•"/>
            </a:pPr>
            <a:r>
              <a:rPr lang="en-US" sz="1500" b="1" dirty="0"/>
              <a:t>Supplier Agreements</a:t>
            </a:r>
            <a:r>
              <a:rPr lang="en-US" sz="1500" dirty="0"/>
              <a:t>: Secure agreements with suppliers for sustainable raw materials.</a:t>
            </a:r>
          </a:p>
          <a:p>
            <a:pPr>
              <a:buFont typeface="Arial" panose="020B0604020202020204" pitchFamily="34" charset="0"/>
              <a:buChar char="•"/>
            </a:pPr>
            <a:r>
              <a:rPr lang="en-US" sz="1500" b="1" dirty="0"/>
              <a:t>Manufacturing Setup</a:t>
            </a:r>
            <a:r>
              <a:rPr lang="en-US" sz="1500" dirty="0"/>
              <a:t>: Establish manufacturing processes and set up production lines.</a:t>
            </a:r>
          </a:p>
          <a:p>
            <a:pPr>
              <a:buFont typeface="Arial" panose="020B0604020202020204" pitchFamily="34" charset="0"/>
              <a:buChar char="•"/>
            </a:pPr>
            <a:r>
              <a:rPr lang="en-US" sz="1500" b="1" dirty="0"/>
              <a:t>Quality Control Systems</a:t>
            </a:r>
            <a:r>
              <a:rPr lang="en-US" sz="1500" dirty="0"/>
              <a:t>: Develop and implement quality control protocols.</a:t>
            </a:r>
          </a:p>
          <a:p>
            <a:pPr marL="0" indent="0">
              <a:buNone/>
            </a:pPr>
            <a:endParaRPr lang="en-US" sz="1500" b="1" dirty="0"/>
          </a:p>
          <a:p>
            <a:pPr marL="0" indent="0">
              <a:buNone/>
            </a:pPr>
            <a:r>
              <a:rPr lang="en-US" sz="1500" b="1" dirty="0"/>
              <a:t>2. Launch Phase:</a:t>
            </a:r>
            <a:endParaRPr lang="en-US" sz="1500" dirty="0"/>
          </a:p>
          <a:p>
            <a:pPr>
              <a:buFont typeface="Arial" panose="020B0604020202020204" pitchFamily="34" charset="0"/>
              <a:buChar char="•"/>
            </a:pPr>
            <a:r>
              <a:rPr lang="en-US" sz="1500" b="1" dirty="0"/>
              <a:t>Marketing Campaigns</a:t>
            </a:r>
            <a:r>
              <a:rPr lang="en-US" sz="1500" dirty="0"/>
              <a:t>: Roll out comprehensive marketing campaigns across e-commerce platforms, social media, and retail partners.</a:t>
            </a:r>
          </a:p>
          <a:p>
            <a:pPr>
              <a:buFont typeface="Arial" panose="020B0604020202020204" pitchFamily="34" charset="0"/>
              <a:buChar char="•"/>
            </a:pPr>
            <a:r>
              <a:rPr lang="en-US" sz="1500" b="1" dirty="0"/>
              <a:t>Distribution Network</a:t>
            </a:r>
            <a:r>
              <a:rPr lang="en-US" sz="1500" dirty="0"/>
              <a:t>: Establish a distribution network to ensure efficient delivery and availability of products.</a:t>
            </a:r>
          </a:p>
          <a:p>
            <a:pPr marL="0" indent="0">
              <a:buNone/>
            </a:pPr>
            <a:endParaRPr lang="en-US" sz="1500" b="1" dirty="0"/>
          </a:p>
          <a:p>
            <a:pPr marL="0" indent="0">
              <a:buNone/>
            </a:pPr>
            <a:r>
              <a:rPr lang="en-US" sz="1500" b="1" dirty="0"/>
              <a:t>3. Continuous Improvement:</a:t>
            </a:r>
            <a:endParaRPr lang="en-US" sz="1500" dirty="0"/>
          </a:p>
          <a:p>
            <a:pPr>
              <a:buFont typeface="Arial" panose="020B0604020202020204" pitchFamily="34" charset="0"/>
              <a:buChar char="•"/>
            </a:pPr>
            <a:r>
              <a:rPr lang="en-US" sz="1500" b="1" dirty="0"/>
              <a:t>Monitor and Adjust</a:t>
            </a:r>
            <a:r>
              <a:rPr lang="en-US" sz="1500" dirty="0"/>
              <a:t>: Regularly monitor operational performance and make necessary adjustments to improve efficiency and responsiveness.</a:t>
            </a:r>
          </a:p>
          <a:p>
            <a:pPr>
              <a:buFont typeface="Arial" panose="020B0604020202020204" pitchFamily="34" charset="0"/>
              <a:buChar char="•"/>
            </a:pPr>
            <a:r>
              <a:rPr lang="en-US" sz="1500" b="1" dirty="0"/>
              <a:t>Customer Engagement</a:t>
            </a:r>
            <a:r>
              <a:rPr lang="en-US" sz="1500" dirty="0"/>
              <a:t>: Engage with customers through feedback and surveys to understand their needs and preferences.</a:t>
            </a:r>
          </a:p>
          <a:p>
            <a:pPr>
              <a:buFont typeface="Arial" panose="020B0604020202020204" pitchFamily="34" charset="0"/>
              <a:buChar char="•"/>
            </a:pPr>
            <a:r>
              <a:rPr lang="en-US" sz="1500" b="1" dirty="0"/>
              <a:t>Innovate</a:t>
            </a:r>
            <a:r>
              <a:rPr lang="en-US" sz="1500" dirty="0"/>
              <a:t>: Continuously innovate and enhance the product line based on market trends and consumer insights.</a:t>
            </a:r>
          </a:p>
        </p:txBody>
      </p:sp>
    </p:spTree>
    <p:extLst>
      <p:ext uri="{BB962C8B-B14F-4D97-AF65-F5344CB8AC3E}">
        <p14:creationId xmlns:p14="http://schemas.microsoft.com/office/powerpoint/2010/main" val="3170117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5772" y="2863105"/>
            <a:ext cx="7543800" cy="1876530"/>
          </a:xfrm>
        </p:spPr>
        <p:txBody>
          <a:bodyPr>
            <a:normAutofit/>
          </a:bodyPr>
          <a:lstStyle/>
          <a:p>
            <a:r>
              <a:rPr lang="en-US" sz="4000" dirty="0">
                <a:latin typeface="Garamond" panose="02020404030301010803" pitchFamily="18" charset="0"/>
              </a:rPr>
              <a:t>Financial Plan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Tree>
    <p:extLst>
      <p:ext uri="{BB962C8B-B14F-4D97-AF65-F5344CB8AC3E}">
        <p14:creationId xmlns:p14="http://schemas.microsoft.com/office/powerpoint/2010/main" val="1556487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Financial Plan – </a:t>
            </a:r>
            <a:br>
              <a:rPr lang="en-US" sz="3600" dirty="0">
                <a:latin typeface="Garamond" panose="02020404030301010803" pitchFamily="18" charset="0"/>
              </a:rPr>
            </a:br>
            <a:r>
              <a:rPr lang="en-US" sz="1800" dirty="0">
                <a:latin typeface="Garamond" panose="02020404030301010803" pitchFamily="18" charset="0"/>
              </a:rPr>
              <a:t>Estimate of costs and revenue for the new line</a:t>
            </a:r>
          </a:p>
        </p:txBody>
      </p:sp>
      <p:sp>
        <p:nvSpPr>
          <p:cNvPr id="4" name="Content Placeholder 3"/>
          <p:cNvSpPr>
            <a:spLocks noGrp="1"/>
          </p:cNvSpPr>
          <p:nvPr>
            <p:ph idx="1"/>
          </p:nvPr>
        </p:nvSpPr>
        <p:spPr>
          <a:xfrm>
            <a:off x="-1" y="1476863"/>
            <a:ext cx="9722069" cy="5781964"/>
          </a:xfrm>
        </p:spPr>
        <p:txBody>
          <a:bodyPr>
            <a:noAutofit/>
          </a:bodyPr>
          <a:lstStyle/>
          <a:p>
            <a:pPr marL="0" indent="0">
              <a:buNone/>
            </a:pPr>
            <a:r>
              <a:rPr lang="en-US" sz="1500" b="1" dirty="0" err="1"/>
              <a:t>EcoSip</a:t>
            </a:r>
            <a:r>
              <a:rPr lang="en-US" sz="1500" b="1" dirty="0"/>
              <a:t> </a:t>
            </a:r>
            <a:r>
              <a:rPr lang="en-US" sz="1500" b="1" dirty="0" err="1"/>
              <a:t>SmartStraws</a:t>
            </a:r>
            <a:r>
              <a:rPr lang="en-US" sz="1500" b="1" dirty="0"/>
              <a:t> Financial Plan:</a:t>
            </a:r>
          </a:p>
          <a:p>
            <a:pPr marL="0" indent="0">
              <a:buNone/>
            </a:pPr>
            <a:endParaRPr lang="en-US" sz="1500" dirty="0"/>
          </a:p>
          <a:p>
            <a:pPr marL="0" indent="0">
              <a:buNone/>
            </a:pPr>
            <a:r>
              <a:rPr lang="en-US" sz="1500" b="1" dirty="0"/>
              <a:t>Exchange Rate</a:t>
            </a:r>
            <a:r>
              <a:rPr lang="en-US" sz="1500" dirty="0"/>
              <a:t>: 1 USD = 3.67 AED</a:t>
            </a:r>
          </a:p>
          <a:p>
            <a:pPr marL="0" indent="0">
              <a:buNone/>
            </a:pPr>
            <a:endParaRPr lang="en-US" sz="1500" dirty="0"/>
          </a:p>
          <a:p>
            <a:pPr marL="0" indent="0">
              <a:buNone/>
            </a:pPr>
            <a:r>
              <a:rPr lang="en-US" sz="1500" b="1" dirty="0"/>
              <a:t>Terms of the Offer</a:t>
            </a:r>
            <a:r>
              <a:rPr lang="en-US" sz="1500" dirty="0"/>
              <a:t>:</a:t>
            </a:r>
          </a:p>
          <a:p>
            <a:pPr marL="0" indent="0">
              <a:buNone/>
            </a:pPr>
            <a:endParaRPr lang="en-US" sz="1500" dirty="0"/>
          </a:p>
          <a:p>
            <a:pPr>
              <a:buFont typeface="Arial" panose="020B0604020202020204" pitchFamily="34" charset="0"/>
              <a:buChar char="•"/>
            </a:pPr>
            <a:r>
              <a:rPr lang="en-US" sz="1500" b="1" dirty="0"/>
              <a:t>Retail Price</a:t>
            </a:r>
            <a:r>
              <a:rPr lang="en-US" sz="1500" dirty="0"/>
              <a:t>: The retail price for </a:t>
            </a:r>
            <a:r>
              <a:rPr lang="en-US" sz="1500" dirty="0" err="1"/>
              <a:t>EcoSip</a:t>
            </a:r>
            <a:r>
              <a:rPr lang="en-US" sz="1500" dirty="0"/>
              <a:t> </a:t>
            </a:r>
            <a:r>
              <a:rPr lang="en-US" sz="1500" dirty="0" err="1"/>
              <a:t>SmartStraws</a:t>
            </a:r>
            <a:r>
              <a:rPr lang="en-US" sz="1500" dirty="0"/>
              <a:t> is set at 91.62 AED per unit. This price reflects the premium quality, advanced filtration technology, and eco-friendly materials used in the product.</a:t>
            </a:r>
          </a:p>
          <a:p>
            <a:pPr>
              <a:buFont typeface="Arial" panose="020B0604020202020204" pitchFamily="34" charset="0"/>
              <a:buChar char="•"/>
            </a:pPr>
            <a:r>
              <a:rPr lang="en-US" sz="1500" b="1" dirty="0"/>
              <a:t>Bulk Purchase Discounts</a:t>
            </a:r>
            <a:r>
              <a:rPr lang="en-US" sz="1500" dirty="0"/>
              <a:t>: Discounts are offered for bulk purchases to encourage higher sales volumes. For example, a 10% discount for orders of 10-19 units, a 15% discount for orders of 20-49 units, and a 20% discount for orders of 50 or more units.</a:t>
            </a:r>
          </a:p>
          <a:p>
            <a:pPr>
              <a:buFont typeface="Arial" panose="020B0604020202020204" pitchFamily="34" charset="0"/>
              <a:buChar char="•"/>
            </a:pPr>
            <a:r>
              <a:rPr lang="en-US" sz="1500" b="1" dirty="0"/>
              <a:t>Subscription Model</a:t>
            </a:r>
            <a:r>
              <a:rPr lang="en-US" sz="1500" dirty="0"/>
              <a:t>: Customers can subscribe to receive new </a:t>
            </a:r>
            <a:r>
              <a:rPr lang="en-US" sz="1500" dirty="0" err="1"/>
              <a:t>EcoSip</a:t>
            </a:r>
            <a:r>
              <a:rPr lang="en-US" sz="1500" dirty="0"/>
              <a:t> </a:t>
            </a:r>
            <a:r>
              <a:rPr lang="en-US" sz="1500" dirty="0" err="1"/>
              <a:t>SmartStraws</a:t>
            </a:r>
            <a:r>
              <a:rPr lang="en-US" sz="1500" dirty="0"/>
              <a:t> every three months at a discounted rate of 82.60 AED per unit, promoting repeat purchases and customer loyalty.</a:t>
            </a:r>
          </a:p>
          <a:p>
            <a:pPr marL="0" indent="0">
              <a:lnSpc>
                <a:spcPct val="100000"/>
              </a:lnSpc>
              <a:spcBef>
                <a:spcPts val="0"/>
              </a:spcBef>
              <a:buNone/>
            </a:pPr>
            <a:endParaRPr lang="en-US" sz="1500" i="1" dirty="0">
              <a:solidFill>
                <a:schemeClr val="bg1">
                  <a:lumMod val="50000"/>
                </a:schemeClr>
              </a:solidFill>
              <a:latin typeface="Garamond" panose="02020404030301010803" pitchFamily="18" charset="0"/>
            </a:endParaRPr>
          </a:p>
        </p:txBody>
      </p:sp>
    </p:spTree>
    <p:extLst>
      <p:ext uri="{BB962C8B-B14F-4D97-AF65-F5344CB8AC3E}">
        <p14:creationId xmlns:p14="http://schemas.microsoft.com/office/powerpoint/2010/main" val="3085458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Financial Plan – </a:t>
            </a:r>
            <a:br>
              <a:rPr lang="en-US" sz="3600" dirty="0">
                <a:latin typeface="Garamond" panose="02020404030301010803" pitchFamily="18" charset="0"/>
              </a:rPr>
            </a:br>
            <a:r>
              <a:rPr lang="en-US" sz="1800" dirty="0">
                <a:latin typeface="Garamond" panose="02020404030301010803" pitchFamily="18" charset="0"/>
              </a:rPr>
              <a:t>Estimate of costs and revenue for the new line</a:t>
            </a:r>
          </a:p>
        </p:txBody>
      </p:sp>
      <p:sp>
        <p:nvSpPr>
          <p:cNvPr id="4" name="Content Placeholder 3"/>
          <p:cNvSpPr>
            <a:spLocks noGrp="1"/>
          </p:cNvSpPr>
          <p:nvPr>
            <p:ph idx="1"/>
          </p:nvPr>
        </p:nvSpPr>
        <p:spPr>
          <a:xfrm>
            <a:off x="-3" y="1310873"/>
            <a:ext cx="10058399" cy="6295537"/>
          </a:xfrm>
        </p:spPr>
        <p:txBody>
          <a:bodyPr>
            <a:noAutofit/>
          </a:bodyPr>
          <a:lstStyle/>
          <a:p>
            <a:pPr marL="0" indent="0">
              <a:buNone/>
            </a:pPr>
            <a:r>
              <a:rPr lang="en-US" sz="1500" b="1" dirty="0"/>
              <a:t>Projected Costs</a:t>
            </a:r>
            <a:r>
              <a:rPr lang="en-US" sz="1500" dirty="0"/>
              <a:t>:</a:t>
            </a:r>
          </a:p>
          <a:p>
            <a:pPr>
              <a:buFont typeface="+mj-lt"/>
              <a:buAutoNum type="arabicPeriod"/>
            </a:pPr>
            <a:r>
              <a:rPr lang="en-US" sz="1500" b="1" dirty="0"/>
              <a:t>Production Costs</a:t>
            </a:r>
            <a:r>
              <a:rPr lang="en-US" sz="1500" dirty="0"/>
              <a:t>:</a:t>
            </a:r>
          </a:p>
          <a:p>
            <a:pPr marL="742950" lvl="1" indent="-285750">
              <a:buFont typeface="+mj-lt"/>
              <a:buAutoNum type="arabicPeriod"/>
            </a:pPr>
            <a:r>
              <a:rPr lang="en-US" sz="1500" b="1" dirty="0"/>
              <a:t>Materials</a:t>
            </a:r>
            <a:r>
              <a:rPr lang="en-US" sz="1500" dirty="0"/>
              <a:t>: Biodegradable materials, advanced filtration components, and packaging.</a:t>
            </a:r>
          </a:p>
          <a:p>
            <a:pPr marL="1200150" lvl="2" indent="-285750"/>
            <a:r>
              <a:rPr lang="en-US" sz="1500" dirty="0"/>
              <a:t>Estimated Cost: 22.02 AED per unit</a:t>
            </a:r>
          </a:p>
          <a:p>
            <a:pPr marL="742950" lvl="1" indent="-285750">
              <a:buFont typeface="+mj-lt"/>
              <a:buAutoNum type="arabicPeriod"/>
            </a:pPr>
            <a:r>
              <a:rPr lang="en-US" sz="1500" b="1" dirty="0"/>
              <a:t>Manufacturing</a:t>
            </a:r>
            <a:r>
              <a:rPr lang="en-US" sz="1500" dirty="0"/>
              <a:t>: Labor, machinery maintenance, and production overhead.</a:t>
            </a:r>
          </a:p>
          <a:p>
            <a:pPr marL="1200150" lvl="2" indent="-285750"/>
            <a:r>
              <a:rPr lang="en-US" sz="1500" dirty="0"/>
              <a:t>Estimated Cost: 14.68 AED per unit</a:t>
            </a:r>
          </a:p>
          <a:p>
            <a:pPr>
              <a:buFont typeface="+mj-lt"/>
              <a:buAutoNum type="arabicPeriod"/>
            </a:pPr>
            <a:r>
              <a:rPr lang="en-US" sz="1500" b="1" dirty="0"/>
              <a:t>Operational Costs</a:t>
            </a:r>
            <a:r>
              <a:rPr lang="en-US" sz="1500" dirty="0"/>
              <a:t>:</a:t>
            </a:r>
          </a:p>
          <a:p>
            <a:pPr marL="742950" lvl="1" indent="-285750">
              <a:buFont typeface="+mj-lt"/>
              <a:buAutoNum type="arabicPeriod"/>
            </a:pPr>
            <a:r>
              <a:rPr lang="en-US" sz="1500" b="1" dirty="0"/>
              <a:t>Marketing and Advertising</a:t>
            </a:r>
            <a:r>
              <a:rPr lang="en-US" sz="1500" dirty="0"/>
              <a:t>: Digital marketing campaigns, influencer partnerships, content creation, and event participation.</a:t>
            </a:r>
          </a:p>
          <a:p>
            <a:pPr marL="1200150" lvl="2" indent="-285750"/>
            <a:r>
              <a:rPr lang="en-US" sz="1500" dirty="0"/>
              <a:t>Estimated Cost: 7.34 AED per unit</a:t>
            </a:r>
          </a:p>
          <a:p>
            <a:pPr marL="742950" lvl="1" indent="-285750">
              <a:buFont typeface="+mj-lt"/>
              <a:buAutoNum type="arabicPeriod"/>
            </a:pPr>
            <a:r>
              <a:rPr lang="en-US" sz="1500" b="1" dirty="0"/>
              <a:t>Distribution and Logistics</a:t>
            </a:r>
            <a:r>
              <a:rPr lang="en-US" sz="1500" dirty="0"/>
              <a:t>: Shipping, warehousing, and handling fees.</a:t>
            </a:r>
          </a:p>
          <a:p>
            <a:pPr marL="1200150" lvl="2" indent="-285750"/>
            <a:r>
              <a:rPr lang="en-US" sz="1500" dirty="0"/>
              <a:t>Estimated Cost: 11.01 AED per unit</a:t>
            </a:r>
          </a:p>
          <a:p>
            <a:pPr marL="742950" lvl="1" indent="-285750">
              <a:buFont typeface="+mj-lt"/>
              <a:buAutoNum type="arabicPeriod"/>
            </a:pPr>
            <a:r>
              <a:rPr lang="en-US" sz="1500" b="1" dirty="0"/>
              <a:t>Research and Development</a:t>
            </a:r>
            <a:r>
              <a:rPr lang="en-US" sz="1500" dirty="0"/>
              <a:t>: Continuous improvement of filtration technology and product innovation.</a:t>
            </a:r>
          </a:p>
          <a:p>
            <a:pPr marL="1200150" lvl="2" indent="-285750"/>
            <a:r>
              <a:rPr lang="en-US" sz="1500" dirty="0"/>
              <a:t>Estimated Cost: 5.51 AED per unit</a:t>
            </a:r>
          </a:p>
          <a:p>
            <a:pPr>
              <a:buFont typeface="+mj-lt"/>
              <a:buAutoNum type="arabicPeriod"/>
            </a:pPr>
            <a:r>
              <a:rPr lang="en-US" sz="1500" b="1" dirty="0"/>
              <a:t>Fixed Costs</a:t>
            </a:r>
            <a:r>
              <a:rPr lang="en-US" sz="1500" dirty="0"/>
              <a:t>:</a:t>
            </a:r>
          </a:p>
          <a:p>
            <a:pPr marL="742950" lvl="1" indent="-285750">
              <a:buFont typeface="+mj-lt"/>
              <a:buAutoNum type="arabicPeriod"/>
            </a:pPr>
            <a:r>
              <a:rPr lang="en-US" sz="1500" b="1" dirty="0"/>
              <a:t>Salaries and Wages</a:t>
            </a:r>
            <a:r>
              <a:rPr lang="en-US" sz="1500" dirty="0"/>
              <a:t>: Staff salaries for management, marketing, production, and Research &amp; Development teams.</a:t>
            </a:r>
          </a:p>
          <a:p>
            <a:pPr marL="1200150" lvl="2" indent="-285750"/>
            <a:r>
              <a:rPr lang="en-US" sz="1500" dirty="0"/>
              <a:t>Estimated Annual Cost: 1,101,000 AED</a:t>
            </a:r>
          </a:p>
          <a:p>
            <a:pPr marL="742950" lvl="1" indent="-285750">
              <a:buFont typeface="+mj-lt"/>
              <a:buAutoNum type="arabicPeriod"/>
            </a:pPr>
            <a:r>
              <a:rPr lang="en-US" sz="1500" b="1" dirty="0"/>
              <a:t>Rent and Utilities</a:t>
            </a:r>
            <a:r>
              <a:rPr lang="en-US" sz="1500" dirty="0"/>
              <a:t>: Costs for office and production facilities.</a:t>
            </a:r>
          </a:p>
          <a:p>
            <a:pPr marL="1200150" lvl="2" indent="-285750"/>
            <a:r>
              <a:rPr lang="en-US" sz="1500" dirty="0"/>
              <a:t>Estimated Annual Cost: 367,000 AED</a:t>
            </a:r>
          </a:p>
          <a:p>
            <a:pPr marL="742950" lvl="1" indent="-285750">
              <a:buFont typeface="+mj-lt"/>
              <a:buAutoNum type="arabicPeriod"/>
            </a:pPr>
            <a:r>
              <a:rPr lang="en-US" sz="1500" b="1" dirty="0"/>
              <a:t>Miscellaneous Overhead</a:t>
            </a:r>
            <a:r>
              <a:rPr lang="en-US" sz="1500" dirty="0"/>
              <a:t>: Administrative expenses, insurance, and other overhead costs.</a:t>
            </a:r>
          </a:p>
          <a:p>
            <a:pPr marL="1200150" lvl="2" indent="-285750"/>
            <a:r>
              <a:rPr lang="en-US" sz="1500" dirty="0"/>
              <a:t>Estimated Annual Cost: 184,000 AED</a:t>
            </a:r>
          </a:p>
          <a:p>
            <a:pPr marL="0" indent="0">
              <a:buNone/>
            </a:pPr>
            <a:endParaRPr lang="en-US" sz="1500" i="1" dirty="0">
              <a:solidFill>
                <a:schemeClr val="bg1">
                  <a:lumMod val="50000"/>
                </a:schemeClr>
              </a:solidFill>
              <a:latin typeface="Garamond" panose="02020404030301010803" pitchFamily="18" charset="0"/>
            </a:endParaRPr>
          </a:p>
        </p:txBody>
      </p:sp>
    </p:spTree>
    <p:extLst>
      <p:ext uri="{BB962C8B-B14F-4D97-AF65-F5344CB8AC3E}">
        <p14:creationId xmlns:p14="http://schemas.microsoft.com/office/powerpoint/2010/main" val="3091312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Financial Plan – </a:t>
            </a:r>
            <a:br>
              <a:rPr lang="en-US" sz="3600" dirty="0">
                <a:latin typeface="Garamond" panose="02020404030301010803" pitchFamily="18" charset="0"/>
              </a:rPr>
            </a:br>
            <a:r>
              <a:rPr lang="en-US" sz="1800" dirty="0">
                <a:latin typeface="Garamond" panose="02020404030301010803" pitchFamily="18" charset="0"/>
              </a:rPr>
              <a:t>Estimate of costs and revenue for the new line</a:t>
            </a:r>
          </a:p>
        </p:txBody>
      </p:sp>
      <p:sp>
        <p:nvSpPr>
          <p:cNvPr id="4" name="Content Placeholder 3"/>
          <p:cNvSpPr>
            <a:spLocks noGrp="1"/>
          </p:cNvSpPr>
          <p:nvPr>
            <p:ph idx="1"/>
          </p:nvPr>
        </p:nvSpPr>
        <p:spPr>
          <a:xfrm>
            <a:off x="-3" y="1310873"/>
            <a:ext cx="5433851" cy="6295537"/>
          </a:xfrm>
        </p:spPr>
        <p:txBody>
          <a:bodyPr>
            <a:noAutofit/>
          </a:bodyPr>
          <a:lstStyle/>
          <a:p>
            <a:pPr marL="0" indent="0">
              <a:buNone/>
            </a:pPr>
            <a:r>
              <a:rPr lang="en-US" sz="1500" b="1" dirty="0">
                <a:latin typeface="Garamond" panose="02020404030301010803" pitchFamily="18" charset="0"/>
              </a:rPr>
              <a:t>Total Cost per Unit</a:t>
            </a:r>
            <a:r>
              <a:rPr lang="en-US" sz="1500" dirty="0">
                <a:latin typeface="Garamond" panose="02020404030301010803" pitchFamily="18" charset="0"/>
              </a:rPr>
              <a:t>: </a:t>
            </a:r>
            <a:r>
              <a:rPr lang="en-US" sz="1500" dirty="0"/>
              <a:t>60.56 AED</a:t>
            </a:r>
          </a:p>
          <a:p>
            <a:pPr marL="0" indent="0">
              <a:buNone/>
            </a:pPr>
            <a:endParaRPr lang="en-US" sz="1500" dirty="0"/>
          </a:p>
          <a:p>
            <a:pPr marL="0" indent="0">
              <a:buNone/>
            </a:pPr>
            <a:r>
              <a:rPr lang="en-US" sz="1500" b="1" dirty="0">
                <a:latin typeface="Garamond" panose="02020404030301010803" pitchFamily="18" charset="0"/>
              </a:rPr>
              <a:t>Projected Revenue</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Monthly Sales Volume</a:t>
            </a:r>
            <a:r>
              <a:rPr lang="en-US" sz="1500" dirty="0">
                <a:latin typeface="Garamond" panose="02020404030301010803" pitchFamily="18" charset="0"/>
              </a:rPr>
              <a:t>: </a:t>
            </a:r>
            <a:r>
              <a:rPr lang="en-US" sz="1500" dirty="0"/>
              <a:t>5,000 units</a:t>
            </a:r>
          </a:p>
          <a:p>
            <a:pPr>
              <a:buFont typeface="Arial" panose="020B0604020202020204" pitchFamily="34" charset="0"/>
              <a:buChar char="•"/>
            </a:pPr>
            <a:r>
              <a:rPr lang="en-US" sz="1500" b="1" dirty="0">
                <a:latin typeface="Garamond" panose="02020404030301010803" pitchFamily="18" charset="0"/>
              </a:rPr>
              <a:t>Monthly Revenue</a:t>
            </a:r>
            <a:r>
              <a:rPr lang="en-US" sz="1500" dirty="0">
                <a:latin typeface="Garamond" panose="02020404030301010803" pitchFamily="18" charset="0"/>
              </a:rPr>
              <a:t>: </a:t>
            </a:r>
            <a:r>
              <a:rPr lang="en-US" sz="1500" dirty="0"/>
              <a:t>5,000 units x 91.62 AED per unit = 458,100 AED</a:t>
            </a:r>
          </a:p>
          <a:p>
            <a:pPr>
              <a:buFont typeface="Arial" panose="020B0604020202020204" pitchFamily="34" charset="0"/>
              <a:buChar char="•"/>
            </a:pPr>
            <a:r>
              <a:rPr lang="en-US" sz="1500" b="1" dirty="0">
                <a:latin typeface="Garamond" panose="02020404030301010803" pitchFamily="18" charset="0"/>
              </a:rPr>
              <a:t>Annual Revenue</a:t>
            </a:r>
            <a:r>
              <a:rPr lang="en-US" sz="1500" dirty="0">
                <a:latin typeface="Garamond" panose="02020404030301010803" pitchFamily="18" charset="0"/>
              </a:rPr>
              <a:t>: </a:t>
            </a:r>
            <a:r>
              <a:rPr lang="en-US" sz="1500" dirty="0"/>
              <a:t>458,100 AED x 12 months = 5,497,200 AED</a:t>
            </a:r>
          </a:p>
          <a:p>
            <a:pPr marL="0" indent="0">
              <a:buNone/>
            </a:pPr>
            <a:endParaRPr lang="en-US" sz="1500" b="1" dirty="0"/>
          </a:p>
          <a:p>
            <a:pPr marL="0" indent="0">
              <a:buNone/>
            </a:pPr>
            <a:r>
              <a:rPr lang="en-US" sz="1500" b="1" dirty="0">
                <a:latin typeface="Garamond" panose="02020404030301010803" pitchFamily="18" charset="0"/>
              </a:rPr>
              <a:t>Projected Profit</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Monthly Profit</a:t>
            </a:r>
            <a:r>
              <a:rPr lang="en-US" sz="1500" dirty="0">
                <a:latin typeface="Garamond" panose="02020404030301010803" pitchFamily="18" charset="0"/>
              </a:rPr>
              <a:t>: </a:t>
            </a:r>
            <a:r>
              <a:rPr lang="en-US" sz="1500" dirty="0"/>
              <a:t>(Retail Price - Total Cost per Unit) x Monthly Sales Volume</a:t>
            </a:r>
          </a:p>
          <a:p>
            <a:pPr marL="742950" lvl="1" indent="-285750">
              <a:buFont typeface="Arial" panose="020B0604020202020204" pitchFamily="34" charset="0"/>
              <a:buChar char="•"/>
            </a:pPr>
            <a:r>
              <a:rPr lang="en-US" sz="1500" dirty="0"/>
              <a:t>(91.62 AED - 60.56 AED) x 5,000 units = 155,300 AED</a:t>
            </a:r>
          </a:p>
          <a:p>
            <a:pPr>
              <a:buFont typeface="Arial" panose="020B0604020202020204" pitchFamily="34" charset="0"/>
              <a:buChar char="•"/>
            </a:pPr>
            <a:r>
              <a:rPr lang="en-US" sz="1500" b="1" dirty="0">
                <a:latin typeface="Garamond" panose="02020404030301010803" pitchFamily="18" charset="0"/>
              </a:rPr>
              <a:t>Annual Profit</a:t>
            </a:r>
            <a:r>
              <a:rPr lang="en-US" sz="1500" dirty="0">
                <a:latin typeface="Garamond" panose="02020404030301010803" pitchFamily="18" charset="0"/>
              </a:rPr>
              <a:t>: </a:t>
            </a:r>
            <a:r>
              <a:rPr lang="en-US" sz="1500" dirty="0"/>
              <a:t>155,300 AED x 12 months = 1,863,600 AED</a:t>
            </a:r>
          </a:p>
          <a:p>
            <a:pPr marL="0" indent="0">
              <a:buNone/>
            </a:pPr>
            <a:endParaRPr lang="en-US" sz="1500" b="1" dirty="0"/>
          </a:p>
          <a:p>
            <a:pPr marL="0" indent="0">
              <a:buNone/>
            </a:pPr>
            <a:r>
              <a:rPr lang="en-US" sz="1500" b="1" dirty="0">
                <a:latin typeface="Garamond" panose="02020404030301010803" pitchFamily="18" charset="0"/>
              </a:rPr>
              <a:t>Break-Even Analysis</a:t>
            </a:r>
            <a:r>
              <a:rPr lang="en-US" sz="1500" dirty="0">
                <a:latin typeface="Garamond" panose="02020404030301010803" pitchFamily="18" charset="0"/>
              </a:rPr>
              <a:t>:</a:t>
            </a:r>
          </a:p>
          <a:p>
            <a:pPr>
              <a:buFont typeface="Arial" panose="020B0604020202020204" pitchFamily="34" charset="0"/>
              <a:buChar char="•"/>
            </a:pPr>
            <a:r>
              <a:rPr lang="en-US" sz="1500" b="1" dirty="0">
                <a:latin typeface="Garamond" panose="02020404030301010803" pitchFamily="18" charset="0"/>
              </a:rPr>
              <a:t>Break-Even Point</a:t>
            </a:r>
            <a:r>
              <a:rPr lang="en-US" sz="1500" dirty="0">
                <a:latin typeface="Garamond" panose="02020404030301010803" pitchFamily="18" charset="0"/>
              </a:rPr>
              <a:t>:</a:t>
            </a:r>
            <a:r>
              <a:rPr lang="en-US" sz="1500" dirty="0"/>
              <a:t> Fixed Costs / (Retail Price - Variable Cost per Unit)</a:t>
            </a:r>
          </a:p>
          <a:p>
            <a:pPr marL="742950" lvl="1" indent="-285750">
              <a:buFont typeface="Arial" panose="020B0604020202020204" pitchFamily="34" charset="0"/>
              <a:buChar char="•"/>
            </a:pPr>
            <a:r>
              <a:rPr lang="en-US" sz="1500" dirty="0"/>
              <a:t>1,652,000 AED / (91.62 AED - 60.56 AED) = 52,941 units (approximately 53,000 units)</a:t>
            </a:r>
          </a:p>
        </p:txBody>
      </p:sp>
      <p:sp>
        <p:nvSpPr>
          <p:cNvPr id="5" name="Content Placeholder 3">
            <a:extLst>
              <a:ext uri="{FF2B5EF4-FFF2-40B4-BE49-F238E27FC236}">
                <a16:creationId xmlns:a16="http://schemas.microsoft.com/office/drawing/2014/main" id="{2338533E-81F9-4B54-F5DE-029AE1C8D9EC}"/>
              </a:ext>
            </a:extLst>
          </p:cNvPr>
          <p:cNvSpPr txBox="1">
            <a:spLocks/>
          </p:cNvSpPr>
          <p:nvPr/>
        </p:nvSpPr>
        <p:spPr>
          <a:xfrm>
            <a:off x="5570483" y="1310873"/>
            <a:ext cx="4306943" cy="4062089"/>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buNone/>
            </a:pPr>
            <a:r>
              <a:rPr lang="en-US" sz="1500" b="1" dirty="0">
                <a:latin typeface="Garamond" panose="02020404030301010803" pitchFamily="18" charset="0"/>
              </a:rPr>
              <a:t>Financial Summary</a:t>
            </a:r>
            <a:r>
              <a:rPr lang="en-US" sz="1500" dirty="0">
                <a:latin typeface="Garamond" panose="02020404030301010803" pitchFamily="18" charset="0"/>
              </a:rPr>
              <a:t>:</a:t>
            </a:r>
          </a:p>
          <a:p>
            <a:pPr marL="0" indent="0">
              <a:buNone/>
            </a:pP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Total Annual Revenue</a:t>
            </a:r>
            <a:r>
              <a:rPr lang="en-US" sz="1500" dirty="0">
                <a:latin typeface="Garamond" panose="02020404030301010803" pitchFamily="18" charset="0"/>
              </a:rPr>
              <a:t>: </a:t>
            </a:r>
            <a:r>
              <a:rPr lang="en-US" sz="1500" dirty="0"/>
              <a:t>5,497,200 AED</a:t>
            </a:r>
          </a:p>
          <a:p>
            <a:pPr>
              <a:buFont typeface="Arial" panose="020B0604020202020204" pitchFamily="34" charset="0"/>
              <a:buChar char="•"/>
            </a:pPr>
            <a:r>
              <a:rPr lang="en-US" sz="1500" b="1" dirty="0">
                <a:latin typeface="Garamond" panose="02020404030301010803" pitchFamily="18" charset="0"/>
              </a:rPr>
              <a:t>Total Annual Cost</a:t>
            </a:r>
            <a:r>
              <a:rPr lang="en-US" sz="1500" dirty="0">
                <a:latin typeface="Garamond" panose="02020404030301010803" pitchFamily="18" charset="0"/>
              </a:rPr>
              <a:t>:</a:t>
            </a:r>
            <a:r>
              <a:rPr lang="en-US" sz="1500" dirty="0"/>
              <a:t> (60.56 AED x 60,000 units) + 1,652,000 AED = 5,437,600 AED</a:t>
            </a:r>
          </a:p>
          <a:p>
            <a:pPr>
              <a:buFont typeface="Arial" panose="020B0604020202020204" pitchFamily="34" charset="0"/>
              <a:buChar char="•"/>
            </a:pPr>
            <a:r>
              <a:rPr lang="en-US" sz="1500" b="1" dirty="0">
                <a:latin typeface="Garamond" panose="02020404030301010803" pitchFamily="18" charset="0"/>
              </a:rPr>
              <a:t>Total Annual Profit</a:t>
            </a:r>
            <a:r>
              <a:rPr lang="en-US" sz="1500" dirty="0">
                <a:latin typeface="Garamond" panose="02020404030301010803" pitchFamily="18" charset="0"/>
              </a:rPr>
              <a:t>:</a:t>
            </a:r>
            <a:r>
              <a:rPr lang="en-US" sz="1500" dirty="0"/>
              <a:t> 5,497,200 AED - 5,437,600 AED = 59,600 AED</a:t>
            </a:r>
          </a:p>
        </p:txBody>
      </p:sp>
    </p:spTree>
    <p:extLst>
      <p:ext uri="{BB962C8B-B14F-4D97-AF65-F5344CB8AC3E}">
        <p14:creationId xmlns:p14="http://schemas.microsoft.com/office/powerpoint/2010/main" val="2234818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Relevant economic, social, political, legal, technological trends</a:t>
            </a:r>
            <a:endParaRPr lang="en-US" sz="3600" dirty="0">
              <a:latin typeface="Garamond" panose="02020404030301010803" pitchFamily="18" charset="0"/>
            </a:endParaRPr>
          </a:p>
        </p:txBody>
      </p:sp>
      <p:sp>
        <p:nvSpPr>
          <p:cNvPr id="7" name="Content Placeholder 3">
            <a:extLst>
              <a:ext uri="{FF2B5EF4-FFF2-40B4-BE49-F238E27FC236}">
                <a16:creationId xmlns:a16="http://schemas.microsoft.com/office/drawing/2014/main" id="{995ACECE-522D-2085-839C-5111BB5BFF0C}"/>
              </a:ext>
            </a:extLst>
          </p:cNvPr>
          <p:cNvSpPr>
            <a:spLocks noGrp="1"/>
          </p:cNvSpPr>
          <p:nvPr>
            <p:ph idx="1"/>
          </p:nvPr>
        </p:nvSpPr>
        <p:spPr>
          <a:xfrm>
            <a:off x="0" y="1256144"/>
            <a:ext cx="5029200" cy="6516255"/>
          </a:xfrm>
        </p:spPr>
        <p:txBody>
          <a:bodyPr>
            <a:noAutofit/>
          </a:bodyPr>
          <a:lstStyle/>
          <a:p>
            <a:pPr marL="0" indent="0">
              <a:lnSpc>
                <a:spcPct val="100000"/>
              </a:lnSpc>
              <a:spcBef>
                <a:spcPts val="0"/>
              </a:spcBef>
              <a:buNone/>
            </a:pPr>
            <a:r>
              <a:rPr lang="en-US" sz="1500" b="1" dirty="0">
                <a:latin typeface="Garamond" panose="02020404030301010803" pitchFamily="18" charset="0"/>
              </a:rPr>
              <a:t>Social Trends:</a:t>
            </a:r>
          </a:p>
          <a:p>
            <a:pPr marL="0" indent="0">
              <a:lnSpc>
                <a:spcPct val="100000"/>
              </a:lnSpc>
              <a:spcBef>
                <a:spcPts val="0"/>
              </a:spcBef>
              <a:buNone/>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Environmental Awareness: </a:t>
            </a:r>
            <a:r>
              <a:rPr lang="en-US" sz="1500" dirty="0"/>
              <a:t>There is a significant increase in awareness and concern about environmental issues. Consumers are actively seeking out sustainable products to reduce their ecological footprint.</a:t>
            </a:r>
          </a:p>
          <a:p>
            <a:pPr>
              <a:lnSpc>
                <a:spcPct val="100000"/>
              </a:lnSpc>
              <a:spcBef>
                <a:spcPts val="0"/>
              </a:spcBef>
              <a:buFont typeface="Wingdings" panose="05000000000000000000" pitchFamily="2" charset="2"/>
              <a:buChar char="Ø"/>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Health Consciousness: </a:t>
            </a:r>
            <a:r>
              <a:rPr lang="en-US" sz="1500" dirty="0"/>
              <a:t>People are becoming more health-conscious, looking for products that ensure their safety and well-being. Clean drinking water is a major concern, making products like </a:t>
            </a:r>
            <a:r>
              <a:rPr lang="en-US" sz="1500" dirty="0" err="1"/>
              <a:t>EcoSip</a:t>
            </a:r>
            <a:r>
              <a:rPr lang="en-US" sz="1500" dirty="0"/>
              <a:t> </a:t>
            </a:r>
            <a:r>
              <a:rPr lang="en-US" sz="1500" dirty="0" err="1"/>
              <a:t>SmartStraws</a:t>
            </a:r>
            <a:r>
              <a:rPr lang="en-US" sz="1500" dirty="0"/>
              <a:t> highly desirable.</a:t>
            </a:r>
          </a:p>
          <a:p>
            <a:pPr marL="0" indent="0">
              <a:lnSpc>
                <a:spcPct val="100000"/>
              </a:lnSpc>
              <a:spcBef>
                <a:spcPts val="0"/>
              </a:spcBef>
              <a:buNone/>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The social trend analysis for </a:t>
            </a:r>
            <a:r>
              <a:rPr lang="en-US" sz="1500" dirty="0" err="1"/>
              <a:t>EcoSip</a:t>
            </a:r>
            <a:r>
              <a:rPr lang="en-US" sz="1500" dirty="0"/>
              <a:t> </a:t>
            </a:r>
            <a:r>
              <a:rPr lang="en-US" sz="1500" dirty="0" err="1"/>
              <a:t>SmartStraws</a:t>
            </a:r>
            <a:r>
              <a:rPr lang="en-US" sz="1500" dirty="0"/>
              <a:t> in the UAE shows a steady increase in both environmental awareness and health consciousness from 2020 to 2024.</a:t>
            </a:r>
          </a:p>
          <a:p>
            <a:pPr>
              <a:lnSpc>
                <a:spcPct val="100000"/>
              </a:lnSpc>
              <a:spcBef>
                <a:spcPts val="0"/>
              </a:spcBef>
              <a:buFont typeface="Wingdings" panose="05000000000000000000" pitchFamily="2" charset="2"/>
              <a:buChar char="ü"/>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Environmental awareness rose from 5 to 9, while health consciousness increased from 6 to 10 on a scale of 1 to 10.</a:t>
            </a:r>
          </a:p>
          <a:p>
            <a:pPr>
              <a:lnSpc>
                <a:spcPct val="100000"/>
              </a:lnSpc>
              <a:spcBef>
                <a:spcPts val="0"/>
              </a:spcBef>
              <a:buFont typeface="Wingdings" panose="05000000000000000000" pitchFamily="2" charset="2"/>
              <a:buChar char="ü"/>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This indicates a growing consumer preference for sustainable and health-oriented products, suggesting a favorable market environment for </a:t>
            </a:r>
            <a:r>
              <a:rPr lang="en-US" sz="1500" dirty="0" err="1"/>
              <a:t>EcoSip</a:t>
            </a:r>
            <a:r>
              <a:rPr lang="en-US" sz="1500" dirty="0"/>
              <a:t> </a:t>
            </a:r>
            <a:r>
              <a:rPr lang="en-US" sz="1500" dirty="0" err="1"/>
              <a:t>SmartStraws</a:t>
            </a:r>
            <a:r>
              <a:rPr lang="en-US" sz="1500" dirty="0"/>
              <a:t> driven by heightened ecological and health concerns.</a:t>
            </a:r>
            <a:endParaRPr lang="en-US" sz="1500" b="1" dirty="0">
              <a:latin typeface="Garamond" panose="02020404030301010803" pitchFamily="18" charset="0"/>
            </a:endParaRPr>
          </a:p>
        </p:txBody>
      </p:sp>
      <p:pic>
        <p:nvPicPr>
          <p:cNvPr id="8" name="Picture 7" descr="A graph of a bar chart&#10;&#10;Description automatically generated with medium confidence">
            <a:extLst>
              <a:ext uri="{FF2B5EF4-FFF2-40B4-BE49-F238E27FC236}">
                <a16:creationId xmlns:a16="http://schemas.microsoft.com/office/drawing/2014/main" id="{AD8CF5DA-4563-739F-4F26-7515613D5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198" y="1939686"/>
            <a:ext cx="5029201" cy="4282437"/>
          </a:xfrm>
          <a:prstGeom prst="rect">
            <a:avLst/>
          </a:prstGeom>
        </p:spPr>
      </p:pic>
    </p:spTree>
    <p:extLst>
      <p:ext uri="{BB962C8B-B14F-4D97-AF65-F5344CB8AC3E}">
        <p14:creationId xmlns:p14="http://schemas.microsoft.com/office/powerpoint/2010/main" val="591747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5772" y="2863105"/>
            <a:ext cx="7543800" cy="1876530"/>
          </a:xfrm>
        </p:spPr>
        <p:txBody>
          <a:bodyPr>
            <a:normAutofit/>
          </a:bodyPr>
          <a:lstStyle/>
          <a:p>
            <a:r>
              <a:rPr lang="en-US" sz="4000" dirty="0">
                <a:latin typeface="Garamond" panose="02020404030301010803" pitchFamily="18" charset="0"/>
              </a:rPr>
              <a:t>Integration &amp; Evaluation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Tree>
    <p:extLst>
      <p:ext uri="{BB962C8B-B14F-4D97-AF65-F5344CB8AC3E}">
        <p14:creationId xmlns:p14="http://schemas.microsoft.com/office/powerpoint/2010/main" val="1009575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Timetable of Activities</a:t>
            </a:r>
            <a:endParaRPr lang="en-US" sz="1800" dirty="0">
              <a:latin typeface="Garamond" panose="02020404030301010803" pitchFamily="18" charset="0"/>
            </a:endParaRPr>
          </a:p>
        </p:txBody>
      </p:sp>
      <p:pic>
        <p:nvPicPr>
          <p:cNvPr id="6" name="Content Placeholder 5" descr="A graph with different colored squares&#10;&#10;Description automatically generated">
            <a:extLst>
              <a:ext uri="{FF2B5EF4-FFF2-40B4-BE49-F238E27FC236}">
                <a16:creationId xmlns:a16="http://schemas.microsoft.com/office/drawing/2014/main" id="{DC01CB8D-444F-DCB3-CCA7-D9CA2767DB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76855"/>
            <a:ext cx="10058400" cy="5602014"/>
          </a:xfrm>
        </p:spPr>
      </p:pic>
    </p:spTree>
    <p:extLst>
      <p:ext uri="{BB962C8B-B14F-4D97-AF65-F5344CB8AC3E}">
        <p14:creationId xmlns:p14="http://schemas.microsoft.com/office/powerpoint/2010/main" val="2427178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Evaluation</a:t>
            </a:r>
            <a:endParaRPr lang="en-US" sz="1800" dirty="0">
              <a:latin typeface="Garamond" panose="02020404030301010803" pitchFamily="18" charset="0"/>
            </a:endParaRPr>
          </a:p>
        </p:txBody>
      </p:sp>
      <p:sp>
        <p:nvSpPr>
          <p:cNvPr id="4" name="Content Placeholder 3"/>
          <p:cNvSpPr>
            <a:spLocks noGrp="1"/>
          </p:cNvSpPr>
          <p:nvPr>
            <p:ph idx="1"/>
          </p:nvPr>
        </p:nvSpPr>
        <p:spPr>
          <a:xfrm>
            <a:off x="0" y="1318945"/>
            <a:ext cx="9877426" cy="5781964"/>
          </a:xfrm>
        </p:spPr>
        <p:txBody>
          <a:bodyPr>
            <a:noAutofit/>
          </a:bodyPr>
          <a:lstStyle/>
          <a:p>
            <a:pPr marL="0" indent="0">
              <a:buNone/>
            </a:pPr>
            <a:r>
              <a:rPr lang="en-US" sz="1500" b="1" dirty="0">
                <a:latin typeface="Garamond" panose="02020404030301010803" pitchFamily="18" charset="0"/>
              </a:rPr>
              <a:t>Evaluation Plan for </a:t>
            </a:r>
            <a:r>
              <a:rPr lang="en-US" sz="1500" b="1" dirty="0" err="1">
                <a:latin typeface="Garamond" panose="02020404030301010803" pitchFamily="18" charset="0"/>
              </a:rPr>
              <a:t>EcoSip</a:t>
            </a:r>
            <a:r>
              <a:rPr lang="en-US" sz="1500" b="1" dirty="0">
                <a:latin typeface="Garamond" panose="02020404030301010803" pitchFamily="18" charset="0"/>
              </a:rPr>
              <a:t> </a:t>
            </a:r>
            <a:r>
              <a:rPr lang="en-US" sz="1500" b="1" dirty="0" err="1">
                <a:latin typeface="Garamond" panose="02020404030301010803" pitchFamily="18" charset="0"/>
              </a:rPr>
              <a:t>SmartStraws</a:t>
            </a:r>
            <a:r>
              <a:rPr lang="en-US" sz="1500" b="1" dirty="0">
                <a:latin typeface="Garamond" panose="02020404030301010803" pitchFamily="18" charset="0"/>
              </a:rPr>
              <a:t>:</a:t>
            </a:r>
            <a:endParaRPr lang="en-US" sz="1500" dirty="0">
              <a:latin typeface="Garamond" panose="02020404030301010803" pitchFamily="18" charset="0"/>
            </a:endParaRPr>
          </a:p>
          <a:p>
            <a:r>
              <a:rPr lang="en-US" sz="1500" b="1" dirty="0">
                <a:latin typeface="Garamond" panose="02020404030301010803" pitchFamily="18" charset="0"/>
              </a:rPr>
              <a:t>How will you evaluate success?</a:t>
            </a:r>
            <a:r>
              <a:rPr lang="en-US" sz="1500" dirty="0">
                <a:latin typeface="Garamond" panose="02020404030301010803" pitchFamily="18" charset="0"/>
              </a:rPr>
              <a:t> </a:t>
            </a:r>
            <a:r>
              <a:rPr lang="en-US" sz="1500" dirty="0"/>
              <a:t>Success will be evaluated by measuring the achievement of specific objectives related to sales, market penetration, customer satisfaction, and brand awareness. Key performance indicators will be tracked to ensure that the product meets its targets and contributes to the overall growth of the company.</a:t>
            </a:r>
          </a:p>
          <a:p>
            <a:pPr marL="0" indent="0">
              <a:buNone/>
            </a:pPr>
            <a:endParaRPr lang="en-US" sz="1500" dirty="0"/>
          </a:p>
          <a:p>
            <a:pPr marL="0" indent="0">
              <a:buNone/>
            </a:pPr>
            <a:r>
              <a:rPr lang="en-US" sz="1500" b="1" dirty="0">
                <a:latin typeface="Garamond" panose="02020404030301010803" pitchFamily="18" charset="0"/>
              </a:rPr>
              <a:t>What are the criteria to be used for evaluation?</a:t>
            </a:r>
            <a:endParaRPr lang="en-US" sz="1500" dirty="0">
              <a:latin typeface="Garamond" panose="02020404030301010803" pitchFamily="18" charset="0"/>
            </a:endParaRPr>
          </a:p>
          <a:p>
            <a:pPr>
              <a:buFont typeface="+mj-lt"/>
              <a:buAutoNum type="arabicPeriod"/>
            </a:pPr>
            <a:r>
              <a:rPr lang="en-US" sz="1500" b="1" dirty="0">
                <a:latin typeface="Garamond" panose="02020404030301010803" pitchFamily="18" charset="0"/>
              </a:rPr>
              <a:t>Sales Performance</a:t>
            </a:r>
            <a:r>
              <a:rPr lang="en-US" sz="1500" dirty="0">
                <a:latin typeface="Garamond" panose="02020404030301010803" pitchFamily="18" charset="0"/>
              </a:rPr>
              <a:t>:</a:t>
            </a:r>
          </a:p>
          <a:p>
            <a:pPr marL="742950" lvl="1" indent="-285750"/>
            <a:r>
              <a:rPr lang="en-US" sz="1500" dirty="0"/>
              <a:t>Monthly and annual sales volume and revenue targets.</a:t>
            </a:r>
          </a:p>
          <a:p>
            <a:pPr marL="742950" lvl="1" indent="-285750"/>
            <a:r>
              <a:rPr lang="en-US" sz="1500" dirty="0"/>
              <a:t>Comparison of actual sales against projected sales.</a:t>
            </a:r>
          </a:p>
          <a:p>
            <a:pPr>
              <a:buFont typeface="+mj-lt"/>
              <a:buAutoNum type="arabicPeriod"/>
            </a:pPr>
            <a:r>
              <a:rPr lang="en-US" sz="1500" b="1" dirty="0">
                <a:latin typeface="Garamond" panose="02020404030301010803" pitchFamily="18" charset="0"/>
              </a:rPr>
              <a:t>Market Penetration</a:t>
            </a:r>
            <a:r>
              <a:rPr lang="en-US" sz="1500" dirty="0">
                <a:latin typeface="Garamond" panose="02020404030301010803" pitchFamily="18" charset="0"/>
              </a:rPr>
              <a:t>:</a:t>
            </a:r>
          </a:p>
          <a:p>
            <a:pPr marL="742950" lvl="1" indent="-285750"/>
            <a:r>
              <a:rPr lang="en-US" sz="1500" dirty="0"/>
              <a:t>Number of retail partners and distribution channels secured.</a:t>
            </a:r>
          </a:p>
          <a:p>
            <a:pPr marL="742950" lvl="1" indent="-285750"/>
            <a:r>
              <a:rPr lang="en-US" sz="1500" dirty="0"/>
              <a:t>Geographical reach and expansion into new markets.</a:t>
            </a:r>
          </a:p>
          <a:p>
            <a:pPr>
              <a:buFont typeface="+mj-lt"/>
              <a:buAutoNum type="arabicPeriod"/>
            </a:pPr>
            <a:r>
              <a:rPr lang="en-US" sz="1500" b="1" dirty="0">
                <a:latin typeface="Garamond" panose="02020404030301010803" pitchFamily="18" charset="0"/>
              </a:rPr>
              <a:t>Customer Satisfaction</a:t>
            </a:r>
            <a:r>
              <a:rPr lang="en-US" sz="1500" dirty="0">
                <a:latin typeface="Garamond" panose="02020404030301010803" pitchFamily="18" charset="0"/>
              </a:rPr>
              <a:t>:</a:t>
            </a:r>
          </a:p>
          <a:p>
            <a:pPr marL="742950" lvl="1" indent="-285750"/>
            <a:r>
              <a:rPr lang="en-US" sz="1500" dirty="0"/>
              <a:t>Customer feedback and ratings on e-commerce platforms.</a:t>
            </a:r>
          </a:p>
          <a:p>
            <a:pPr marL="742950" lvl="1" indent="-285750"/>
            <a:r>
              <a:rPr lang="en-US" sz="1500" dirty="0"/>
              <a:t>Customer retention rates and repeat purchase behavior.</a:t>
            </a:r>
          </a:p>
          <a:p>
            <a:pPr>
              <a:buFont typeface="+mj-lt"/>
              <a:buAutoNum type="arabicPeriod"/>
            </a:pPr>
            <a:r>
              <a:rPr lang="en-US" sz="1500" b="1" dirty="0">
                <a:latin typeface="Garamond" panose="02020404030301010803" pitchFamily="18" charset="0"/>
              </a:rPr>
              <a:t>Brand Awareness</a:t>
            </a:r>
            <a:r>
              <a:rPr lang="en-US" sz="1500" dirty="0">
                <a:latin typeface="Garamond" panose="02020404030301010803" pitchFamily="18" charset="0"/>
              </a:rPr>
              <a:t>:</a:t>
            </a:r>
          </a:p>
          <a:p>
            <a:pPr marL="742950" lvl="1" indent="-285750"/>
            <a:r>
              <a:rPr lang="en-US" sz="1500" dirty="0"/>
              <a:t>Social media engagement metrics.</a:t>
            </a:r>
          </a:p>
          <a:p>
            <a:pPr marL="742950" lvl="1" indent="-285750"/>
            <a:r>
              <a:rPr lang="en-US" sz="1500" dirty="0"/>
              <a:t>Website traffic and conversion rates.</a:t>
            </a:r>
          </a:p>
          <a:p>
            <a:pPr marL="742950" lvl="1" indent="-285750"/>
            <a:r>
              <a:rPr lang="en-US" sz="1500" dirty="0"/>
              <a:t>Media coverage and influencer endorsements.</a:t>
            </a:r>
          </a:p>
          <a:p>
            <a:pPr marL="0" indent="0">
              <a:buNone/>
            </a:pPr>
            <a:endParaRPr lang="en-US" sz="1500" dirty="0"/>
          </a:p>
        </p:txBody>
      </p:sp>
    </p:spTree>
    <p:extLst>
      <p:ext uri="{BB962C8B-B14F-4D97-AF65-F5344CB8AC3E}">
        <p14:creationId xmlns:p14="http://schemas.microsoft.com/office/powerpoint/2010/main" val="2132619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Evaluation</a:t>
            </a:r>
            <a:endParaRPr lang="en-US" sz="1800" dirty="0">
              <a:latin typeface="Garamond" panose="02020404030301010803" pitchFamily="18" charset="0"/>
            </a:endParaRPr>
          </a:p>
        </p:txBody>
      </p:sp>
      <p:sp>
        <p:nvSpPr>
          <p:cNvPr id="4" name="Content Placeholder 3"/>
          <p:cNvSpPr>
            <a:spLocks noGrp="1"/>
          </p:cNvSpPr>
          <p:nvPr>
            <p:ph idx="1"/>
          </p:nvPr>
        </p:nvSpPr>
        <p:spPr>
          <a:xfrm>
            <a:off x="0" y="1318945"/>
            <a:ext cx="9877426" cy="5781964"/>
          </a:xfrm>
        </p:spPr>
        <p:txBody>
          <a:bodyPr>
            <a:noAutofit/>
          </a:bodyPr>
          <a:lstStyle/>
          <a:p>
            <a:pPr marL="0" indent="0">
              <a:buNone/>
            </a:pPr>
            <a:r>
              <a:rPr lang="en-US" sz="1500" b="1" dirty="0">
                <a:latin typeface="Garamond" panose="02020404030301010803" pitchFamily="18" charset="0"/>
              </a:rPr>
              <a:t>What kind of data will you collect?</a:t>
            </a:r>
          </a:p>
          <a:p>
            <a:pPr marL="0" indent="0">
              <a:buNone/>
            </a:pPr>
            <a:endParaRPr lang="en-US" sz="1500" dirty="0">
              <a:latin typeface="Garamond" panose="02020404030301010803" pitchFamily="18" charset="0"/>
            </a:endParaRPr>
          </a:p>
          <a:p>
            <a:pPr>
              <a:buFont typeface="+mj-lt"/>
              <a:buAutoNum type="arabicPeriod"/>
            </a:pPr>
            <a:r>
              <a:rPr lang="en-US" sz="1500" b="1" dirty="0">
                <a:latin typeface="Garamond" panose="02020404030301010803" pitchFamily="18" charset="0"/>
              </a:rPr>
              <a:t>Sales Data</a:t>
            </a:r>
            <a:r>
              <a:rPr lang="en-US" sz="1500" dirty="0">
                <a:latin typeface="Garamond" panose="02020404030301010803" pitchFamily="18" charset="0"/>
              </a:rPr>
              <a:t>:</a:t>
            </a:r>
          </a:p>
          <a:p>
            <a:pPr marL="742950" lvl="1" indent="-285750"/>
            <a:r>
              <a:rPr lang="en-US" sz="1500" dirty="0"/>
              <a:t>Total units sold per month.</a:t>
            </a:r>
          </a:p>
          <a:p>
            <a:pPr marL="742950" lvl="1" indent="-285750"/>
            <a:r>
              <a:rPr lang="en-US" sz="1500" dirty="0"/>
              <a:t>Revenue generated from sales.</a:t>
            </a:r>
          </a:p>
          <a:p>
            <a:pPr marL="742950" lvl="1" indent="-285750"/>
            <a:r>
              <a:rPr lang="en-US" sz="1500" dirty="0"/>
              <a:t>Sales by channel.</a:t>
            </a:r>
          </a:p>
          <a:p>
            <a:pPr>
              <a:buFont typeface="+mj-lt"/>
              <a:buAutoNum type="arabicPeriod"/>
            </a:pPr>
            <a:r>
              <a:rPr lang="en-US" sz="1500" b="1" dirty="0">
                <a:latin typeface="Garamond" panose="02020404030301010803" pitchFamily="18" charset="0"/>
              </a:rPr>
              <a:t>Customer Data</a:t>
            </a:r>
            <a:r>
              <a:rPr lang="en-US" sz="1500" dirty="0">
                <a:latin typeface="Garamond" panose="02020404030301010803" pitchFamily="18" charset="0"/>
              </a:rPr>
              <a:t>:</a:t>
            </a:r>
          </a:p>
          <a:p>
            <a:pPr marL="742950" lvl="1" indent="-285750"/>
            <a:r>
              <a:rPr lang="en-US" sz="1500" dirty="0"/>
              <a:t>Customer reviews and ratings.</a:t>
            </a:r>
          </a:p>
          <a:p>
            <a:pPr marL="742950" lvl="1" indent="-285750"/>
            <a:r>
              <a:rPr lang="en-US" sz="1500" dirty="0"/>
              <a:t>Feedback from customer service interactions.</a:t>
            </a:r>
          </a:p>
          <a:p>
            <a:pPr marL="742950" lvl="1" indent="-285750"/>
            <a:r>
              <a:rPr lang="en-US" sz="1500" dirty="0"/>
              <a:t>Survey responses regarding product satisfaction and improvements.</a:t>
            </a:r>
          </a:p>
          <a:p>
            <a:pPr>
              <a:buFont typeface="+mj-lt"/>
              <a:buAutoNum type="arabicPeriod"/>
            </a:pPr>
            <a:r>
              <a:rPr lang="en-US" sz="1500" b="1" dirty="0">
                <a:latin typeface="Garamond" panose="02020404030301010803" pitchFamily="18" charset="0"/>
              </a:rPr>
              <a:t>Marketing Data</a:t>
            </a:r>
            <a:r>
              <a:rPr lang="en-US" sz="1500" dirty="0">
                <a:latin typeface="Garamond" panose="02020404030301010803" pitchFamily="18" charset="0"/>
              </a:rPr>
              <a:t>:</a:t>
            </a:r>
          </a:p>
          <a:p>
            <a:pPr marL="742950" lvl="1" indent="-285750"/>
            <a:r>
              <a:rPr lang="en-US" sz="1500" dirty="0"/>
              <a:t>Social media metrics.</a:t>
            </a:r>
          </a:p>
          <a:p>
            <a:pPr marL="742950" lvl="1" indent="-285750"/>
            <a:r>
              <a:rPr lang="en-US" sz="1500" dirty="0"/>
              <a:t>Website analytics.</a:t>
            </a:r>
          </a:p>
          <a:p>
            <a:pPr marL="742950" lvl="1" indent="-285750"/>
            <a:r>
              <a:rPr lang="en-US" sz="1500" dirty="0"/>
              <a:t>Advertising performance.</a:t>
            </a:r>
          </a:p>
          <a:p>
            <a:pPr>
              <a:buFont typeface="+mj-lt"/>
              <a:buAutoNum type="arabicPeriod"/>
            </a:pPr>
            <a:r>
              <a:rPr lang="en-US" sz="1500" b="1" dirty="0">
                <a:latin typeface="Garamond" panose="02020404030301010803" pitchFamily="18" charset="0"/>
              </a:rPr>
              <a:t>Operational Data</a:t>
            </a:r>
            <a:r>
              <a:rPr lang="en-US" sz="1500" dirty="0">
                <a:latin typeface="Garamond" panose="02020404030301010803" pitchFamily="18" charset="0"/>
              </a:rPr>
              <a:t>:</a:t>
            </a:r>
          </a:p>
          <a:p>
            <a:pPr marL="742950" lvl="1" indent="-285750"/>
            <a:r>
              <a:rPr lang="en-US" sz="1500" dirty="0"/>
              <a:t>Production costs and efficiency metrics.</a:t>
            </a:r>
          </a:p>
          <a:p>
            <a:pPr marL="742950" lvl="1" indent="-285750"/>
            <a:r>
              <a:rPr lang="en-US" sz="1500" dirty="0"/>
              <a:t>Inventory levels and turnover rates.</a:t>
            </a:r>
          </a:p>
          <a:p>
            <a:pPr marL="742950" lvl="1" indent="-285750"/>
            <a:r>
              <a:rPr lang="en-US" sz="1500" dirty="0"/>
              <a:t>Delivery times and order fulfillment accuracy.</a:t>
            </a:r>
          </a:p>
        </p:txBody>
      </p:sp>
    </p:spTree>
    <p:extLst>
      <p:ext uri="{BB962C8B-B14F-4D97-AF65-F5344CB8AC3E}">
        <p14:creationId xmlns:p14="http://schemas.microsoft.com/office/powerpoint/2010/main" val="1166546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Evaluation</a:t>
            </a:r>
            <a:endParaRPr lang="en-US" sz="1800" dirty="0">
              <a:latin typeface="Garamond" panose="02020404030301010803" pitchFamily="18" charset="0"/>
            </a:endParaRPr>
          </a:p>
        </p:txBody>
      </p:sp>
      <p:sp>
        <p:nvSpPr>
          <p:cNvPr id="4" name="Content Placeholder 3"/>
          <p:cNvSpPr>
            <a:spLocks noGrp="1"/>
          </p:cNvSpPr>
          <p:nvPr>
            <p:ph idx="1"/>
          </p:nvPr>
        </p:nvSpPr>
        <p:spPr>
          <a:xfrm>
            <a:off x="0" y="1381746"/>
            <a:ext cx="9522372" cy="5781964"/>
          </a:xfrm>
        </p:spPr>
        <p:txBody>
          <a:bodyPr>
            <a:noAutofit/>
          </a:bodyPr>
          <a:lstStyle/>
          <a:p>
            <a:pPr marL="0" indent="0">
              <a:buNone/>
            </a:pPr>
            <a:r>
              <a:rPr lang="en-US" sz="1500" b="1" dirty="0">
                <a:latin typeface="Garamond" panose="02020404030301010803" pitchFamily="18" charset="0"/>
              </a:rPr>
              <a:t>When and how will the data be collected?</a:t>
            </a:r>
          </a:p>
          <a:p>
            <a:pPr marL="0" indent="0">
              <a:buNone/>
            </a:pPr>
            <a:endParaRPr lang="en-US" sz="1500" dirty="0">
              <a:latin typeface="Garamond" panose="02020404030301010803" pitchFamily="18" charset="0"/>
            </a:endParaRPr>
          </a:p>
          <a:p>
            <a:pPr>
              <a:buFont typeface="+mj-lt"/>
              <a:buAutoNum type="arabicPeriod"/>
            </a:pPr>
            <a:r>
              <a:rPr lang="en-US" sz="1500" b="1" dirty="0">
                <a:latin typeface="Garamond" panose="02020404030301010803" pitchFamily="18" charset="0"/>
              </a:rPr>
              <a:t>Monthly Reports</a:t>
            </a:r>
            <a:r>
              <a:rPr lang="en-US" sz="1500" dirty="0">
                <a:latin typeface="Garamond" panose="02020404030301010803" pitchFamily="18" charset="0"/>
              </a:rPr>
              <a:t>:</a:t>
            </a:r>
          </a:p>
          <a:p>
            <a:pPr marL="457200" lvl="1" indent="0">
              <a:buNone/>
            </a:pPr>
            <a:r>
              <a:rPr lang="en-US" sz="1500" dirty="0"/>
              <a:t>Sales and revenue data will be collected and analyzed monthly.</a:t>
            </a:r>
          </a:p>
          <a:p>
            <a:pPr marL="457200" lvl="1" indent="0">
              <a:buNone/>
            </a:pPr>
            <a:r>
              <a:rPr lang="en-US" sz="1500" dirty="0"/>
              <a:t>Customer feedback and reviews will be monitored continuously and summarized in monthly reports.</a:t>
            </a:r>
          </a:p>
          <a:p>
            <a:pPr marL="457200" lvl="1" indent="0">
              <a:buNone/>
            </a:pPr>
            <a:r>
              <a:rPr lang="en-US" sz="1500" dirty="0"/>
              <a:t>Marketing performance metrics will be reviewed monthly to adjust strategies as needed.</a:t>
            </a:r>
          </a:p>
          <a:p>
            <a:pPr marL="457200" lvl="1" indent="0">
              <a:buNone/>
            </a:pPr>
            <a:endParaRPr lang="en-US" sz="1500" dirty="0"/>
          </a:p>
          <a:p>
            <a:pPr>
              <a:buFont typeface="+mj-lt"/>
              <a:buAutoNum type="arabicPeriod"/>
            </a:pPr>
            <a:r>
              <a:rPr lang="en-US" sz="1500" b="1" dirty="0">
                <a:latin typeface="Garamond" panose="02020404030301010803" pitchFamily="18" charset="0"/>
              </a:rPr>
              <a:t>Quarterly Reviews</a:t>
            </a:r>
            <a:r>
              <a:rPr lang="en-US" sz="1500" dirty="0">
                <a:latin typeface="Garamond" panose="02020404030301010803" pitchFamily="18" charset="0"/>
              </a:rPr>
              <a:t>:</a:t>
            </a:r>
          </a:p>
          <a:p>
            <a:pPr marL="742950" lvl="1" indent="-285750">
              <a:buFont typeface="+mj-lt"/>
              <a:buAutoNum type="arabicPeriod"/>
            </a:pPr>
            <a:r>
              <a:rPr lang="en-US" sz="1500" dirty="0"/>
              <a:t>Comprehensive reviews of sales performance, market penetration, and operational efficiency will be conducted quarterly.</a:t>
            </a:r>
          </a:p>
          <a:p>
            <a:pPr marL="742950" lvl="1" indent="-285750">
              <a:buFont typeface="+mj-lt"/>
              <a:buAutoNum type="arabicPeriod"/>
            </a:pPr>
            <a:r>
              <a:rPr lang="en-US" sz="1500" dirty="0"/>
              <a:t>Customer satisfaction surveys will be distributed quarterly to gather detailed feedback.</a:t>
            </a:r>
          </a:p>
          <a:p>
            <a:pPr marL="457200" lvl="1" indent="0">
              <a:buNone/>
            </a:pPr>
            <a:endParaRPr lang="en-US" sz="1500" dirty="0"/>
          </a:p>
          <a:p>
            <a:pPr>
              <a:buFont typeface="+mj-lt"/>
              <a:buAutoNum type="arabicPeriod"/>
            </a:pPr>
            <a:r>
              <a:rPr lang="en-US" sz="1500" b="1" dirty="0">
                <a:latin typeface="Garamond" panose="02020404030301010803" pitchFamily="18" charset="0"/>
              </a:rPr>
              <a:t>Annual Evaluation</a:t>
            </a:r>
            <a:r>
              <a:rPr lang="en-US" sz="1500" dirty="0">
                <a:latin typeface="Garamond" panose="02020404030301010803" pitchFamily="18" charset="0"/>
              </a:rPr>
              <a:t>:</a:t>
            </a:r>
          </a:p>
          <a:p>
            <a:pPr marL="742950" lvl="1" indent="-285750">
              <a:buFont typeface="+mj-lt"/>
              <a:buAutoNum type="arabicPeriod"/>
            </a:pPr>
            <a:r>
              <a:rPr lang="en-US" sz="1500" dirty="0"/>
              <a:t>A thorough evaluation of the overall performance of </a:t>
            </a:r>
            <a:r>
              <a:rPr lang="en-US" sz="1500" dirty="0" err="1"/>
              <a:t>EcoSip</a:t>
            </a:r>
            <a:r>
              <a:rPr lang="en-US" sz="1500" dirty="0"/>
              <a:t> </a:t>
            </a:r>
            <a:r>
              <a:rPr lang="en-US" sz="1500" dirty="0" err="1"/>
              <a:t>SmartStraws</a:t>
            </a:r>
            <a:r>
              <a:rPr lang="en-US" sz="1500" dirty="0"/>
              <a:t> will be conducted annually.</a:t>
            </a:r>
          </a:p>
          <a:p>
            <a:pPr marL="742950" lvl="1" indent="-285750">
              <a:buFont typeface="+mj-lt"/>
              <a:buAutoNum type="arabicPeriod"/>
            </a:pPr>
            <a:r>
              <a:rPr lang="en-US" sz="1500" dirty="0"/>
              <a:t>Annual reports will summarize key findings, successes, and areas for improvement.</a:t>
            </a:r>
          </a:p>
          <a:p>
            <a:pPr marL="742950" lvl="1" indent="-285750">
              <a:buFont typeface="+mj-lt"/>
              <a:buAutoNum type="arabicPeriod"/>
            </a:pPr>
            <a:r>
              <a:rPr lang="en-US" sz="1500" dirty="0"/>
              <a:t>Strategic planning sessions will be held to set objectives for the next year based on the annual evaluation.</a:t>
            </a:r>
          </a:p>
        </p:txBody>
      </p:sp>
    </p:spTree>
    <p:extLst>
      <p:ext uri="{BB962C8B-B14F-4D97-AF65-F5344CB8AC3E}">
        <p14:creationId xmlns:p14="http://schemas.microsoft.com/office/powerpoint/2010/main" val="3110422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Evaluation</a:t>
            </a:r>
            <a:endParaRPr lang="en-US" sz="1800" dirty="0">
              <a:latin typeface="Garamond" panose="02020404030301010803" pitchFamily="18" charset="0"/>
            </a:endParaRPr>
          </a:p>
        </p:txBody>
      </p:sp>
      <p:sp>
        <p:nvSpPr>
          <p:cNvPr id="4" name="Content Placeholder 3"/>
          <p:cNvSpPr>
            <a:spLocks noGrp="1"/>
          </p:cNvSpPr>
          <p:nvPr>
            <p:ph idx="1"/>
          </p:nvPr>
        </p:nvSpPr>
        <p:spPr>
          <a:xfrm>
            <a:off x="0" y="1381746"/>
            <a:ext cx="9522372" cy="5781964"/>
          </a:xfrm>
        </p:spPr>
        <p:txBody>
          <a:bodyPr>
            <a:noAutofit/>
          </a:bodyPr>
          <a:lstStyle/>
          <a:p>
            <a:pPr marL="0" indent="0">
              <a:buNone/>
            </a:pPr>
            <a:r>
              <a:rPr lang="en-US" sz="1500" b="1" dirty="0">
                <a:latin typeface="Garamond" panose="02020404030301010803" pitchFamily="18" charset="0"/>
              </a:rPr>
              <a:t>Data Collection Methods</a:t>
            </a:r>
            <a:r>
              <a:rPr lang="en-US" sz="1500" dirty="0">
                <a:latin typeface="Garamond" panose="02020404030301010803" pitchFamily="18" charset="0"/>
              </a:rPr>
              <a:t>:</a:t>
            </a:r>
          </a:p>
          <a:p>
            <a:pPr marL="0" indent="0">
              <a:buNone/>
            </a:pPr>
            <a:endParaRPr lang="en-US" sz="1500" dirty="0">
              <a:latin typeface="Garamond" panose="02020404030301010803" pitchFamily="18" charset="0"/>
            </a:endParaRPr>
          </a:p>
          <a:p>
            <a:pPr>
              <a:buFont typeface="+mj-lt"/>
              <a:buAutoNum type="arabicPeriod"/>
            </a:pPr>
            <a:r>
              <a:rPr lang="en-US" sz="1500" b="1" dirty="0">
                <a:latin typeface="Garamond" panose="02020404030301010803" pitchFamily="18" charset="0"/>
              </a:rPr>
              <a:t>Sales and Customer Data</a:t>
            </a:r>
            <a:r>
              <a:rPr lang="en-US" sz="1500" dirty="0">
                <a:latin typeface="Garamond" panose="02020404030301010803" pitchFamily="18" charset="0"/>
              </a:rPr>
              <a:t>:</a:t>
            </a:r>
          </a:p>
          <a:p>
            <a:pPr marL="742950" lvl="1" indent="-285750"/>
            <a:r>
              <a:rPr lang="en-US" sz="1500" dirty="0"/>
              <a:t>Utilize Customer Relationship Management systems and e-commerce analytics tools to gather sales and customer data.</a:t>
            </a:r>
          </a:p>
          <a:p>
            <a:pPr marL="742950" lvl="1" indent="-285750"/>
            <a:r>
              <a:rPr lang="en-US" sz="1500" dirty="0"/>
              <a:t>Conduct online surveys and use feedback forms to collect customer feedback.</a:t>
            </a:r>
          </a:p>
          <a:p>
            <a:pPr marL="457200" lvl="1" indent="0">
              <a:buNone/>
            </a:pPr>
            <a:endParaRPr lang="en-US" sz="1500" dirty="0"/>
          </a:p>
          <a:p>
            <a:pPr>
              <a:buFont typeface="+mj-lt"/>
              <a:buAutoNum type="arabicPeriod"/>
            </a:pPr>
            <a:r>
              <a:rPr lang="en-US" sz="1500" b="1" dirty="0">
                <a:latin typeface="Garamond" panose="02020404030301010803" pitchFamily="18" charset="0"/>
              </a:rPr>
              <a:t>Marketing Data</a:t>
            </a:r>
            <a:r>
              <a:rPr lang="en-US" sz="1500" dirty="0">
                <a:latin typeface="Garamond" panose="02020404030301010803" pitchFamily="18" charset="0"/>
              </a:rPr>
              <a:t>:</a:t>
            </a:r>
          </a:p>
          <a:p>
            <a:pPr marL="742950" lvl="1" indent="-285750"/>
            <a:r>
              <a:rPr lang="en-US" sz="1500" dirty="0"/>
              <a:t>Use social media analytics tools to track engagement metrics.</a:t>
            </a:r>
          </a:p>
          <a:p>
            <a:pPr marL="742950" lvl="1" indent="-285750"/>
            <a:r>
              <a:rPr lang="en-US" sz="1500" dirty="0"/>
              <a:t>Implement website analytics tools to monitor traffic and conversions.</a:t>
            </a:r>
          </a:p>
          <a:p>
            <a:pPr marL="742950" lvl="1" indent="-285750"/>
            <a:r>
              <a:rPr lang="en-US" sz="1500" dirty="0"/>
              <a:t>Monitor advertising performance using platforms’ built-in analytics.</a:t>
            </a:r>
          </a:p>
          <a:p>
            <a:pPr marL="457200" lvl="1" indent="0">
              <a:buNone/>
            </a:pPr>
            <a:endParaRPr lang="en-US" sz="1500" dirty="0"/>
          </a:p>
          <a:p>
            <a:pPr>
              <a:buFont typeface="+mj-lt"/>
              <a:buAutoNum type="arabicPeriod"/>
            </a:pPr>
            <a:r>
              <a:rPr lang="en-US" sz="1500" b="1" dirty="0">
                <a:latin typeface="Garamond" panose="02020404030301010803" pitchFamily="18" charset="0"/>
              </a:rPr>
              <a:t>Operational Data</a:t>
            </a:r>
            <a:r>
              <a:rPr lang="en-US" sz="1500" dirty="0">
                <a:latin typeface="Garamond" panose="02020404030301010803" pitchFamily="18" charset="0"/>
              </a:rPr>
              <a:t>:</a:t>
            </a:r>
          </a:p>
          <a:p>
            <a:pPr marL="742950" lvl="1" indent="-285750"/>
            <a:r>
              <a:rPr lang="en-US" sz="1500" dirty="0"/>
              <a:t>Track production and inventory data using Enterprise Resource Planning systems.</a:t>
            </a:r>
          </a:p>
          <a:p>
            <a:pPr marL="742950" lvl="1" indent="-285750"/>
            <a:r>
              <a:rPr lang="en-US" sz="1500" dirty="0"/>
              <a:t>Collect delivery and order fulfillment data from logistics and supply chain management systems.</a:t>
            </a:r>
          </a:p>
          <a:p>
            <a:pPr marL="0" indent="0">
              <a:buNone/>
            </a:pPr>
            <a:endParaRPr lang="en-US" sz="1500" dirty="0"/>
          </a:p>
        </p:txBody>
      </p:sp>
    </p:spTree>
    <p:extLst>
      <p:ext uri="{BB962C8B-B14F-4D97-AF65-F5344CB8AC3E}">
        <p14:creationId xmlns:p14="http://schemas.microsoft.com/office/powerpoint/2010/main" val="2082862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Evaluation</a:t>
            </a:r>
            <a:endParaRPr lang="en-US" sz="1800" dirty="0">
              <a:latin typeface="Garamond" panose="02020404030301010803" pitchFamily="18" charset="0"/>
            </a:endParaRPr>
          </a:p>
        </p:txBody>
      </p:sp>
      <p:sp>
        <p:nvSpPr>
          <p:cNvPr id="4" name="Content Placeholder 3"/>
          <p:cNvSpPr>
            <a:spLocks noGrp="1"/>
          </p:cNvSpPr>
          <p:nvPr>
            <p:ph idx="1"/>
          </p:nvPr>
        </p:nvSpPr>
        <p:spPr>
          <a:xfrm>
            <a:off x="0" y="1324358"/>
            <a:ext cx="8765628" cy="5781964"/>
          </a:xfrm>
        </p:spPr>
        <p:txBody>
          <a:bodyPr>
            <a:noAutofit/>
          </a:bodyPr>
          <a:lstStyle/>
          <a:p>
            <a:pPr marL="0" indent="0">
              <a:buNone/>
            </a:pPr>
            <a:r>
              <a:rPr lang="en-US" sz="1500" b="1" dirty="0">
                <a:latin typeface="Garamond" panose="02020404030301010803" pitchFamily="18" charset="0"/>
              </a:rPr>
              <a:t>High Production Costs</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Issue</a:t>
            </a:r>
            <a:r>
              <a:rPr lang="en-US" sz="1500" dirty="0">
                <a:latin typeface="Garamond" panose="02020404030301010803" pitchFamily="18" charset="0"/>
              </a:rPr>
              <a:t>:</a:t>
            </a:r>
            <a:r>
              <a:rPr lang="en-US" sz="1500" dirty="0"/>
              <a:t> Production costs may exceed initial estimates, affecting profitability.</a:t>
            </a:r>
          </a:p>
          <a:p>
            <a:pPr>
              <a:buFont typeface="Arial" panose="020B0604020202020204" pitchFamily="34" charset="0"/>
              <a:buChar char="•"/>
            </a:pPr>
            <a:r>
              <a:rPr lang="en-US" sz="1500" b="1" dirty="0">
                <a:latin typeface="Garamond" panose="02020404030301010803" pitchFamily="18" charset="0"/>
              </a:rPr>
              <a:t>Solution</a:t>
            </a:r>
            <a:r>
              <a:rPr lang="en-US" sz="1500" dirty="0">
                <a:latin typeface="Garamond" panose="02020404030301010803" pitchFamily="18" charset="0"/>
              </a:rPr>
              <a:t>:</a:t>
            </a:r>
          </a:p>
          <a:p>
            <a:pPr marL="800100" lvl="1" indent="-342900">
              <a:buFont typeface="+mj-lt"/>
              <a:buAutoNum type="arabicPeriod"/>
            </a:pPr>
            <a:r>
              <a:rPr lang="en-US" sz="1500" b="1" dirty="0">
                <a:latin typeface="Garamond" panose="02020404030301010803" pitchFamily="18" charset="0"/>
              </a:rPr>
              <a:t>Cost Optimization</a:t>
            </a:r>
            <a:r>
              <a:rPr lang="en-US" sz="1500" dirty="0">
                <a:latin typeface="Garamond" panose="02020404030301010803" pitchFamily="18" charset="0"/>
              </a:rPr>
              <a:t>: </a:t>
            </a:r>
            <a:r>
              <a:rPr lang="en-US" sz="1500" dirty="0"/>
              <a:t>Review and optimize the production process to identify cost-saving opportunities. This may include negotiating better rates with suppliers or investing in more efficient manufacturing technologies.</a:t>
            </a:r>
          </a:p>
          <a:p>
            <a:pPr marL="800100" lvl="1" indent="-342900">
              <a:buFont typeface="+mj-lt"/>
              <a:buAutoNum type="arabicPeriod"/>
            </a:pPr>
            <a:r>
              <a:rPr lang="en-US" sz="1500" b="1" dirty="0">
                <a:latin typeface="Garamond" panose="02020404030301010803" pitchFamily="18" charset="0"/>
              </a:rPr>
              <a:t>Scale Economies</a:t>
            </a:r>
            <a:r>
              <a:rPr lang="en-US" sz="1500" dirty="0">
                <a:latin typeface="Garamond" panose="02020404030301010803" pitchFamily="18" charset="0"/>
              </a:rPr>
              <a:t>: </a:t>
            </a:r>
            <a:r>
              <a:rPr lang="en-US" sz="1500" dirty="0"/>
              <a:t>Increase production volume to achieve economies of scale, reducing the cost per unit.</a:t>
            </a:r>
          </a:p>
          <a:p>
            <a:pPr marL="800100" lvl="1" indent="-342900">
              <a:buFont typeface="+mj-lt"/>
              <a:buAutoNum type="arabicPeriod"/>
            </a:pPr>
            <a:r>
              <a:rPr lang="en-US" sz="1500" b="1" dirty="0">
                <a:latin typeface="Garamond" panose="02020404030301010803" pitchFamily="18" charset="0"/>
              </a:rPr>
              <a:t>Alternative Materials</a:t>
            </a:r>
            <a:r>
              <a:rPr lang="en-US" sz="1500" dirty="0">
                <a:latin typeface="Garamond" panose="02020404030301010803" pitchFamily="18" charset="0"/>
              </a:rPr>
              <a:t>: </a:t>
            </a:r>
            <a:r>
              <a:rPr lang="en-US" sz="1500" dirty="0"/>
              <a:t>Research and consider using alternative materials that maintain quality but are more cost-effective.</a:t>
            </a:r>
          </a:p>
          <a:p>
            <a:pPr marL="800100" lvl="1" indent="-342900">
              <a:buFont typeface="+mj-lt"/>
              <a:buAutoNum type="arabicPeriod"/>
            </a:pPr>
            <a:endParaRPr lang="en-US" sz="1500" dirty="0"/>
          </a:p>
          <a:p>
            <a:pPr marL="0" indent="0">
              <a:buNone/>
            </a:pPr>
            <a:r>
              <a:rPr lang="en-US" sz="1500" b="1" dirty="0">
                <a:latin typeface="Garamond" panose="02020404030301010803" pitchFamily="18" charset="0"/>
              </a:rPr>
              <a:t>Strong Competition</a:t>
            </a:r>
            <a:endParaRPr lang="en-US" sz="1500" dirty="0">
              <a:latin typeface="Garamond" panose="02020404030301010803" pitchFamily="18" charset="0"/>
            </a:endParaRPr>
          </a:p>
          <a:p>
            <a:pPr>
              <a:buFont typeface="Arial" panose="020B0604020202020204" pitchFamily="34" charset="0"/>
              <a:buChar char="•"/>
            </a:pPr>
            <a:r>
              <a:rPr lang="en-US" sz="1500" b="1" dirty="0">
                <a:latin typeface="Garamond" panose="02020404030301010803" pitchFamily="18" charset="0"/>
              </a:rPr>
              <a:t>Issue</a:t>
            </a:r>
            <a:r>
              <a:rPr lang="en-US" sz="1500" dirty="0">
                <a:latin typeface="Garamond" panose="02020404030301010803" pitchFamily="18" charset="0"/>
              </a:rPr>
              <a:t>: </a:t>
            </a:r>
            <a:r>
              <a:rPr lang="en-US" sz="1500" dirty="0"/>
              <a:t>Competitors with established brands and market presence may limit </a:t>
            </a:r>
            <a:r>
              <a:rPr lang="en-US" sz="1500" dirty="0" err="1"/>
              <a:t>EcoSip</a:t>
            </a:r>
            <a:r>
              <a:rPr lang="en-US" sz="1500" dirty="0"/>
              <a:t> </a:t>
            </a:r>
            <a:r>
              <a:rPr lang="en-US" sz="1500" dirty="0" err="1"/>
              <a:t>SmartStraws</a:t>
            </a:r>
            <a:r>
              <a:rPr lang="en-US" sz="1500" dirty="0"/>
              <a:t>' market penetration.</a:t>
            </a:r>
          </a:p>
          <a:p>
            <a:pPr>
              <a:buFont typeface="Arial" panose="020B0604020202020204" pitchFamily="34" charset="0"/>
              <a:buChar char="•"/>
            </a:pPr>
            <a:r>
              <a:rPr lang="en-US" sz="1500" b="1" dirty="0">
                <a:latin typeface="Garamond" panose="02020404030301010803" pitchFamily="18" charset="0"/>
              </a:rPr>
              <a:t>Solution</a:t>
            </a:r>
            <a:r>
              <a:rPr lang="en-US" sz="1500" dirty="0">
                <a:latin typeface="Garamond" panose="02020404030301010803" pitchFamily="18" charset="0"/>
              </a:rPr>
              <a:t>:</a:t>
            </a:r>
          </a:p>
          <a:p>
            <a:pPr marL="742950" lvl="1" indent="-285750">
              <a:buFont typeface="Arial" panose="020B0604020202020204" pitchFamily="34" charset="0"/>
              <a:buChar char="•"/>
            </a:pPr>
            <a:r>
              <a:rPr lang="en-US" sz="1500" b="1" dirty="0">
                <a:latin typeface="Garamond" panose="02020404030301010803" pitchFamily="18" charset="0"/>
              </a:rPr>
              <a:t>Differentiation</a:t>
            </a:r>
            <a:r>
              <a:rPr lang="en-US" sz="1500" dirty="0">
                <a:latin typeface="Garamond" panose="02020404030301010803" pitchFamily="18" charset="0"/>
              </a:rPr>
              <a:t>: </a:t>
            </a:r>
            <a:r>
              <a:rPr lang="en-US" sz="1500" dirty="0"/>
              <a:t>Clearly communicate the Unique Selling Propositions of </a:t>
            </a:r>
            <a:r>
              <a:rPr lang="en-US" sz="1500" dirty="0" err="1"/>
              <a:t>EcoSip</a:t>
            </a:r>
            <a:r>
              <a:rPr lang="en-US" sz="1500" dirty="0"/>
              <a:t> </a:t>
            </a:r>
            <a:r>
              <a:rPr lang="en-US" sz="1500" dirty="0" err="1"/>
              <a:t>SmartStraws</a:t>
            </a:r>
            <a:r>
              <a:rPr lang="en-US" sz="1500" dirty="0"/>
              <a:t>, such as biodegradability and advanced filtration technology.</a:t>
            </a:r>
          </a:p>
          <a:p>
            <a:pPr marL="742950" lvl="1" indent="-285750">
              <a:buFont typeface="Arial" panose="020B0604020202020204" pitchFamily="34" charset="0"/>
              <a:buChar char="•"/>
            </a:pPr>
            <a:r>
              <a:rPr lang="en-US" sz="1500" b="1" dirty="0">
                <a:latin typeface="Garamond" panose="02020404030301010803" pitchFamily="18" charset="0"/>
              </a:rPr>
              <a:t>Partnerships</a:t>
            </a:r>
            <a:r>
              <a:rPr lang="en-US" sz="1500" dirty="0">
                <a:latin typeface="Garamond" panose="02020404030301010803" pitchFamily="18" charset="0"/>
              </a:rPr>
              <a:t>:</a:t>
            </a:r>
            <a:r>
              <a:rPr lang="en-US" sz="1500" dirty="0"/>
              <a:t> Form strategic partnerships with environmental organizations, outdoor activity groups, and health influencers to boost credibility and reach.</a:t>
            </a:r>
          </a:p>
          <a:p>
            <a:pPr marL="742950" lvl="1" indent="-285750">
              <a:buFont typeface="Arial" panose="020B0604020202020204" pitchFamily="34" charset="0"/>
              <a:buChar char="•"/>
            </a:pPr>
            <a:r>
              <a:rPr lang="en-US" sz="1500" b="1" dirty="0">
                <a:latin typeface="Garamond" panose="02020404030301010803" pitchFamily="18" charset="0"/>
              </a:rPr>
              <a:t>Continuous Innovation</a:t>
            </a:r>
            <a:r>
              <a:rPr lang="en-US" sz="1500" dirty="0">
                <a:latin typeface="Garamond" panose="02020404030301010803" pitchFamily="18" charset="0"/>
              </a:rPr>
              <a:t>: </a:t>
            </a:r>
            <a:r>
              <a:rPr lang="en-US" sz="1500" dirty="0"/>
              <a:t>Invest in Research &amp; Development to continuously improve the product and introduce new features that meet evolving consumer needs.</a:t>
            </a:r>
          </a:p>
          <a:p>
            <a:pPr marL="457200" lvl="1" indent="0">
              <a:buNone/>
            </a:pPr>
            <a:endParaRPr lang="en-US" sz="1500" dirty="0"/>
          </a:p>
        </p:txBody>
      </p:sp>
    </p:spTree>
    <p:extLst>
      <p:ext uri="{BB962C8B-B14F-4D97-AF65-F5344CB8AC3E}">
        <p14:creationId xmlns:p14="http://schemas.microsoft.com/office/powerpoint/2010/main" val="1711028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Relevant economic, social, political, legal, technological trends</a:t>
            </a:r>
            <a:endParaRPr lang="en-US" sz="3600" dirty="0">
              <a:latin typeface="Garamond" panose="02020404030301010803" pitchFamily="18" charset="0"/>
            </a:endParaRPr>
          </a:p>
        </p:txBody>
      </p:sp>
      <p:sp>
        <p:nvSpPr>
          <p:cNvPr id="7" name="Content Placeholder 3">
            <a:extLst>
              <a:ext uri="{FF2B5EF4-FFF2-40B4-BE49-F238E27FC236}">
                <a16:creationId xmlns:a16="http://schemas.microsoft.com/office/drawing/2014/main" id="{995ACECE-522D-2085-839C-5111BB5BFF0C}"/>
              </a:ext>
            </a:extLst>
          </p:cNvPr>
          <p:cNvSpPr>
            <a:spLocks noGrp="1"/>
          </p:cNvSpPr>
          <p:nvPr>
            <p:ph idx="1"/>
          </p:nvPr>
        </p:nvSpPr>
        <p:spPr>
          <a:xfrm>
            <a:off x="0" y="1256144"/>
            <a:ext cx="5029200" cy="6516255"/>
          </a:xfrm>
        </p:spPr>
        <p:txBody>
          <a:bodyPr>
            <a:noAutofit/>
          </a:bodyPr>
          <a:lstStyle/>
          <a:p>
            <a:pPr marL="0" indent="0">
              <a:lnSpc>
                <a:spcPct val="100000"/>
              </a:lnSpc>
              <a:spcBef>
                <a:spcPts val="0"/>
              </a:spcBef>
              <a:buNone/>
            </a:pPr>
            <a:r>
              <a:rPr lang="en-US" sz="1500" b="1" dirty="0">
                <a:latin typeface="Garamond" panose="02020404030301010803" pitchFamily="18" charset="0"/>
              </a:rPr>
              <a:t>Political trends:</a:t>
            </a:r>
          </a:p>
          <a:p>
            <a:pPr marL="0" indent="0">
              <a:lnSpc>
                <a:spcPct val="100000"/>
              </a:lnSpc>
              <a:spcBef>
                <a:spcPts val="0"/>
              </a:spcBef>
              <a:buNone/>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Government Regulations:</a:t>
            </a:r>
            <a:r>
              <a:rPr lang="en-US" sz="1500" dirty="0"/>
              <a:t> Many governments are implementing stricter regulations on plastic use and promoting sustainability. This creates a favorable environment for biodegradable products.</a:t>
            </a:r>
            <a:endParaRPr lang="en-US" sz="1500" b="1" dirty="0"/>
          </a:p>
          <a:p>
            <a:pPr>
              <a:lnSpc>
                <a:spcPct val="100000"/>
              </a:lnSpc>
              <a:spcBef>
                <a:spcPts val="0"/>
              </a:spcBef>
              <a:buFont typeface="Wingdings" panose="05000000000000000000" pitchFamily="2" charset="2"/>
              <a:buChar char="Ø"/>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Support for Clean Water Initiatives: </a:t>
            </a:r>
            <a:r>
              <a:rPr lang="en-US" sz="1500" dirty="0"/>
              <a:t>Governments and international organizations are supporting initiatives that ensure access to clean drinking water, which aligns with the benefits provided by </a:t>
            </a:r>
            <a:r>
              <a:rPr lang="en-US" sz="1500" dirty="0" err="1"/>
              <a:t>EcoSip</a:t>
            </a:r>
            <a:r>
              <a:rPr lang="en-US" sz="1500" dirty="0"/>
              <a:t> </a:t>
            </a:r>
            <a:r>
              <a:rPr lang="en-US" sz="1500" dirty="0" err="1"/>
              <a:t>SmartStraws</a:t>
            </a:r>
            <a:r>
              <a:rPr lang="en-US" sz="1500" dirty="0"/>
              <a:t>.</a:t>
            </a:r>
          </a:p>
          <a:p>
            <a:pPr marL="0" indent="0">
              <a:lnSpc>
                <a:spcPct val="100000"/>
              </a:lnSpc>
              <a:spcBef>
                <a:spcPts val="0"/>
              </a:spcBef>
              <a:buNone/>
            </a:pPr>
            <a:endParaRPr lang="en-US" sz="1500" b="1" dirty="0"/>
          </a:p>
          <a:p>
            <a:pPr>
              <a:lnSpc>
                <a:spcPct val="100000"/>
              </a:lnSpc>
              <a:spcBef>
                <a:spcPts val="0"/>
              </a:spcBef>
              <a:buFont typeface="Wingdings" panose="05000000000000000000" pitchFamily="2" charset="2"/>
              <a:buChar char="ü"/>
            </a:pPr>
            <a:r>
              <a:rPr lang="en-US" sz="1500" dirty="0"/>
              <a:t>The political trend analysis for </a:t>
            </a:r>
            <a:r>
              <a:rPr lang="en-US" sz="1500" dirty="0" err="1"/>
              <a:t>EcoSip</a:t>
            </a:r>
            <a:r>
              <a:rPr lang="en-US" sz="1500" dirty="0"/>
              <a:t> </a:t>
            </a:r>
            <a:r>
              <a:rPr lang="en-US" sz="1500" dirty="0" err="1"/>
              <a:t>SmartStraws</a:t>
            </a:r>
            <a:r>
              <a:rPr lang="en-US" sz="1500" dirty="0"/>
              <a:t> in the UAE highlights that government regulations (60%) and support for clean water initiatives (40%) are key drivers.</a:t>
            </a:r>
          </a:p>
          <a:p>
            <a:pPr>
              <a:lnSpc>
                <a:spcPct val="100000"/>
              </a:lnSpc>
              <a:spcBef>
                <a:spcPts val="0"/>
              </a:spcBef>
              <a:buFont typeface="Wingdings" panose="05000000000000000000" pitchFamily="2" charset="2"/>
              <a:buChar char="ü"/>
            </a:pPr>
            <a:endParaRPr lang="en-US" sz="1500" b="1" dirty="0"/>
          </a:p>
          <a:p>
            <a:pPr>
              <a:lnSpc>
                <a:spcPct val="100000"/>
              </a:lnSpc>
              <a:spcBef>
                <a:spcPts val="0"/>
              </a:spcBef>
              <a:buFont typeface="Wingdings" panose="05000000000000000000" pitchFamily="2" charset="2"/>
              <a:buChar char="ü"/>
            </a:pPr>
            <a:r>
              <a:rPr lang="en-US" sz="1500" dirty="0"/>
              <a:t>Stricter regulations on plastic use and sustainability promotion create a favorable market for biodegradable products.</a:t>
            </a:r>
          </a:p>
          <a:p>
            <a:pPr>
              <a:lnSpc>
                <a:spcPct val="100000"/>
              </a:lnSpc>
              <a:spcBef>
                <a:spcPts val="0"/>
              </a:spcBef>
              <a:buFont typeface="Wingdings" panose="05000000000000000000" pitchFamily="2" charset="2"/>
              <a:buChar char="ü"/>
            </a:pPr>
            <a:endParaRPr lang="en-US" sz="1500" b="1" dirty="0"/>
          </a:p>
          <a:p>
            <a:pPr>
              <a:lnSpc>
                <a:spcPct val="100000"/>
              </a:lnSpc>
              <a:spcBef>
                <a:spcPts val="0"/>
              </a:spcBef>
              <a:buFont typeface="Wingdings" panose="05000000000000000000" pitchFamily="2" charset="2"/>
              <a:buChar char="ü"/>
            </a:pPr>
            <a:r>
              <a:rPr lang="en-US" sz="1500" dirty="0"/>
              <a:t>The</a:t>
            </a:r>
            <a:r>
              <a:rPr lang="en-US" sz="1500" b="1" dirty="0"/>
              <a:t> </a:t>
            </a:r>
            <a:r>
              <a:rPr lang="en-US" sz="1500" dirty="0"/>
              <a:t>governmental and international support for clean drinking water aligns with the benefits of </a:t>
            </a:r>
            <a:r>
              <a:rPr lang="en-US" sz="1500" dirty="0" err="1"/>
              <a:t>EcoSip</a:t>
            </a:r>
            <a:r>
              <a:rPr lang="en-US" sz="1500" dirty="0"/>
              <a:t> </a:t>
            </a:r>
            <a:r>
              <a:rPr lang="en-US" sz="1500" dirty="0" err="1"/>
              <a:t>SmartStraws</a:t>
            </a:r>
            <a:r>
              <a:rPr lang="en-US" sz="1500" dirty="0"/>
              <a:t>, further boosting their market potential.</a:t>
            </a:r>
            <a:endParaRPr lang="en-US" sz="1500" b="1" dirty="0"/>
          </a:p>
          <a:p>
            <a:pPr marL="0" indent="0">
              <a:lnSpc>
                <a:spcPct val="100000"/>
              </a:lnSpc>
              <a:spcBef>
                <a:spcPts val="0"/>
              </a:spcBef>
              <a:buNone/>
            </a:pPr>
            <a:endParaRPr lang="en-US" sz="1500" b="1" dirty="0">
              <a:latin typeface="Garamond" panose="02020404030301010803" pitchFamily="18" charset="0"/>
            </a:endParaRPr>
          </a:p>
        </p:txBody>
      </p:sp>
      <p:pic>
        <p:nvPicPr>
          <p:cNvPr id="5" name="Picture 4" descr="A yellow and blue pie chart&#10;&#10;Description automatically generated">
            <a:extLst>
              <a:ext uri="{FF2B5EF4-FFF2-40B4-BE49-F238E27FC236}">
                <a16:creationId xmlns:a16="http://schemas.microsoft.com/office/drawing/2014/main" id="{7BC5054D-488D-1022-E00C-77D4C32923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723" t="4230" r="3973" b="6716"/>
          <a:stretch/>
        </p:blipFill>
        <p:spPr>
          <a:xfrm>
            <a:off x="5029200" y="1773620"/>
            <a:ext cx="4946277" cy="4225159"/>
          </a:xfrm>
          <a:prstGeom prst="rect">
            <a:avLst/>
          </a:prstGeom>
        </p:spPr>
      </p:pic>
    </p:spTree>
    <p:extLst>
      <p:ext uri="{BB962C8B-B14F-4D97-AF65-F5344CB8AC3E}">
        <p14:creationId xmlns:p14="http://schemas.microsoft.com/office/powerpoint/2010/main" val="1907721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Relevant economic, social, political, legal, technological trends</a:t>
            </a:r>
            <a:endParaRPr lang="en-US" sz="3600" dirty="0">
              <a:latin typeface="Garamond" panose="02020404030301010803" pitchFamily="18" charset="0"/>
            </a:endParaRPr>
          </a:p>
        </p:txBody>
      </p:sp>
      <p:sp>
        <p:nvSpPr>
          <p:cNvPr id="7" name="Content Placeholder 3">
            <a:extLst>
              <a:ext uri="{FF2B5EF4-FFF2-40B4-BE49-F238E27FC236}">
                <a16:creationId xmlns:a16="http://schemas.microsoft.com/office/drawing/2014/main" id="{995ACECE-522D-2085-839C-5111BB5BFF0C}"/>
              </a:ext>
            </a:extLst>
          </p:cNvPr>
          <p:cNvSpPr>
            <a:spLocks noGrp="1"/>
          </p:cNvSpPr>
          <p:nvPr>
            <p:ph idx="1"/>
          </p:nvPr>
        </p:nvSpPr>
        <p:spPr>
          <a:xfrm>
            <a:off x="0" y="1256144"/>
            <a:ext cx="5029200" cy="6516255"/>
          </a:xfrm>
        </p:spPr>
        <p:txBody>
          <a:bodyPr>
            <a:noAutofit/>
          </a:bodyPr>
          <a:lstStyle/>
          <a:p>
            <a:pPr marL="0" indent="0">
              <a:lnSpc>
                <a:spcPct val="100000"/>
              </a:lnSpc>
              <a:spcBef>
                <a:spcPts val="0"/>
              </a:spcBef>
              <a:buNone/>
            </a:pPr>
            <a:r>
              <a:rPr lang="en-US" sz="1500" b="1" dirty="0">
                <a:latin typeface="Garamond" panose="02020404030301010803" pitchFamily="18" charset="0"/>
              </a:rPr>
              <a:t>Legal trends:</a:t>
            </a:r>
          </a:p>
          <a:p>
            <a:pPr marL="0" indent="0">
              <a:lnSpc>
                <a:spcPct val="100000"/>
              </a:lnSpc>
              <a:spcBef>
                <a:spcPts val="0"/>
              </a:spcBef>
              <a:buNone/>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Environmental Legislation:</a:t>
            </a:r>
            <a:r>
              <a:rPr lang="en-US" sz="1500" dirty="0"/>
              <a:t> There is increasing legislation aimed at reducing plastic waste and encouraging the use of sustainable materials. Compliance with these laws is crucial for market entry and success.</a:t>
            </a:r>
            <a:endParaRPr lang="en-US" sz="1500" b="1" dirty="0"/>
          </a:p>
          <a:p>
            <a:pPr>
              <a:lnSpc>
                <a:spcPct val="100000"/>
              </a:lnSpc>
              <a:spcBef>
                <a:spcPts val="0"/>
              </a:spcBef>
              <a:buFont typeface="Wingdings" panose="05000000000000000000" pitchFamily="2" charset="2"/>
              <a:buChar char="Ø"/>
            </a:pPr>
            <a:endParaRPr lang="en-US" sz="1500" b="1" dirty="0"/>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Health and Safety Standards:</a:t>
            </a:r>
            <a:r>
              <a:rPr lang="en-US" sz="1500" dirty="0"/>
              <a:t> Products that ensure health and safety, such as water purification devices, must meet rigorous standards. </a:t>
            </a:r>
            <a:r>
              <a:rPr lang="en-US" sz="1500" dirty="0" err="1"/>
              <a:t>EcoSip</a:t>
            </a:r>
            <a:r>
              <a:rPr lang="en-US" sz="1500" dirty="0"/>
              <a:t> </a:t>
            </a:r>
            <a:r>
              <a:rPr lang="en-US" sz="1500" dirty="0" err="1"/>
              <a:t>SmartStraws</a:t>
            </a:r>
            <a:r>
              <a:rPr lang="en-US" sz="1500" dirty="0"/>
              <a:t> must comply with these regulations to ensure market acceptance.</a:t>
            </a:r>
            <a:endParaRPr lang="en-US" sz="1500" b="1" dirty="0"/>
          </a:p>
          <a:p>
            <a:pPr marL="0" indent="0">
              <a:lnSpc>
                <a:spcPct val="100000"/>
              </a:lnSpc>
              <a:spcBef>
                <a:spcPts val="0"/>
              </a:spcBef>
              <a:buNone/>
            </a:pPr>
            <a:endParaRPr lang="en-US" sz="1500" b="1" dirty="0"/>
          </a:p>
          <a:p>
            <a:pPr>
              <a:lnSpc>
                <a:spcPct val="100000"/>
              </a:lnSpc>
              <a:spcBef>
                <a:spcPts val="0"/>
              </a:spcBef>
              <a:buFont typeface="Wingdings" panose="05000000000000000000" pitchFamily="2" charset="2"/>
              <a:buChar char="ü"/>
            </a:pPr>
            <a:r>
              <a:rPr lang="en-US" sz="1500" dirty="0"/>
              <a:t>The legal trend analysis for </a:t>
            </a:r>
            <a:r>
              <a:rPr lang="en-US" sz="1500" dirty="0" err="1"/>
              <a:t>EcoSip</a:t>
            </a:r>
            <a:r>
              <a:rPr lang="en-US" sz="1500" dirty="0"/>
              <a:t> </a:t>
            </a:r>
            <a:r>
              <a:rPr lang="en-US" sz="1500" dirty="0" err="1"/>
              <a:t>SmartStraws</a:t>
            </a:r>
            <a:r>
              <a:rPr lang="en-US" sz="1500" dirty="0"/>
              <a:t> in the UAE shows a consistent increase in both environmental legislation and health and safety standards from 2020 to 2024.</a:t>
            </a:r>
            <a:endParaRPr lang="en-US" sz="1500" b="1" dirty="0"/>
          </a:p>
          <a:p>
            <a:pPr>
              <a:lnSpc>
                <a:spcPct val="100000"/>
              </a:lnSpc>
              <a:spcBef>
                <a:spcPts val="0"/>
              </a:spcBef>
              <a:buFont typeface="Wingdings" panose="05000000000000000000" pitchFamily="2" charset="2"/>
              <a:buChar char="ü"/>
            </a:pPr>
            <a:endParaRPr lang="en-US" sz="1500" b="1" dirty="0"/>
          </a:p>
          <a:p>
            <a:pPr>
              <a:lnSpc>
                <a:spcPct val="100000"/>
              </a:lnSpc>
              <a:spcBef>
                <a:spcPts val="0"/>
              </a:spcBef>
              <a:buFont typeface="Wingdings" panose="05000000000000000000" pitchFamily="2" charset="2"/>
              <a:buChar char="ü"/>
            </a:pPr>
            <a:r>
              <a:rPr lang="en-US" sz="1500" dirty="0"/>
              <a:t>Environmental legislation rose from 6 to 10, indicating stronger laws to reduce plastic waste and promote sustainable materials.</a:t>
            </a:r>
            <a:endParaRPr lang="en-US" sz="1500" b="1" dirty="0"/>
          </a:p>
          <a:p>
            <a:pPr>
              <a:lnSpc>
                <a:spcPct val="100000"/>
              </a:lnSpc>
              <a:spcBef>
                <a:spcPts val="0"/>
              </a:spcBef>
              <a:buFont typeface="Wingdings" panose="05000000000000000000" pitchFamily="2" charset="2"/>
              <a:buChar char="ü"/>
            </a:pPr>
            <a:endParaRPr lang="en-US" sz="1500" b="1" dirty="0"/>
          </a:p>
          <a:p>
            <a:pPr>
              <a:lnSpc>
                <a:spcPct val="100000"/>
              </a:lnSpc>
              <a:spcBef>
                <a:spcPts val="0"/>
              </a:spcBef>
              <a:buFont typeface="Wingdings" panose="05000000000000000000" pitchFamily="2" charset="2"/>
              <a:buChar char="ü"/>
            </a:pPr>
            <a:r>
              <a:rPr lang="en-US" sz="1500" dirty="0"/>
              <a:t>Health and safety standards also increased from 5 to 9, reflecting stricter regulations for product compliance.</a:t>
            </a:r>
            <a:endParaRPr lang="en-US" sz="1500" b="1" dirty="0"/>
          </a:p>
          <a:p>
            <a:pPr>
              <a:lnSpc>
                <a:spcPct val="100000"/>
              </a:lnSpc>
              <a:spcBef>
                <a:spcPts val="0"/>
              </a:spcBef>
              <a:buFont typeface="Wingdings" panose="05000000000000000000" pitchFamily="2" charset="2"/>
              <a:buChar char="ü"/>
            </a:pPr>
            <a:endParaRPr lang="en-US" sz="1500" b="1" dirty="0"/>
          </a:p>
          <a:p>
            <a:pPr>
              <a:lnSpc>
                <a:spcPct val="100000"/>
              </a:lnSpc>
              <a:spcBef>
                <a:spcPts val="0"/>
              </a:spcBef>
              <a:buFont typeface="Wingdings" panose="05000000000000000000" pitchFamily="2" charset="2"/>
              <a:buChar char="ü"/>
            </a:pPr>
            <a:r>
              <a:rPr lang="en-US" sz="1500" dirty="0"/>
              <a:t>This trend underscores the importance of adhering to these regulations for market success and acceptance.</a:t>
            </a:r>
            <a:endParaRPr lang="en-US" sz="1500" b="1" dirty="0"/>
          </a:p>
          <a:p>
            <a:pPr marL="0" indent="0">
              <a:lnSpc>
                <a:spcPct val="100000"/>
              </a:lnSpc>
              <a:spcBef>
                <a:spcPts val="0"/>
              </a:spcBef>
              <a:buNone/>
            </a:pPr>
            <a:endParaRPr lang="en-US" sz="1500" b="1" dirty="0">
              <a:latin typeface="Garamond" panose="02020404030301010803" pitchFamily="18" charset="0"/>
            </a:endParaRPr>
          </a:p>
          <a:p>
            <a:pPr marL="0" indent="0">
              <a:lnSpc>
                <a:spcPct val="100000"/>
              </a:lnSpc>
              <a:spcBef>
                <a:spcPts val="0"/>
              </a:spcBef>
              <a:buNone/>
            </a:pPr>
            <a:endParaRPr lang="en-US" sz="1500" b="1" dirty="0">
              <a:latin typeface="Garamond" panose="02020404030301010803" pitchFamily="18" charset="0"/>
            </a:endParaRPr>
          </a:p>
        </p:txBody>
      </p:sp>
      <p:pic>
        <p:nvPicPr>
          <p:cNvPr id="6" name="Picture 5" descr="A graph of a bar chart&#10;&#10;Description automatically generated with medium confidence">
            <a:extLst>
              <a:ext uri="{FF2B5EF4-FFF2-40B4-BE49-F238E27FC236}">
                <a16:creationId xmlns:a16="http://schemas.microsoft.com/office/drawing/2014/main" id="{66BE0B58-674C-88F3-6440-730A6607A3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1851131"/>
            <a:ext cx="5029200" cy="4070137"/>
          </a:xfrm>
          <a:prstGeom prst="rect">
            <a:avLst/>
          </a:prstGeom>
        </p:spPr>
      </p:pic>
    </p:spTree>
    <p:extLst>
      <p:ext uri="{BB962C8B-B14F-4D97-AF65-F5344CB8AC3E}">
        <p14:creationId xmlns:p14="http://schemas.microsoft.com/office/powerpoint/2010/main" val="1354447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Relevant economic, social, political, legal, technological trends</a:t>
            </a:r>
            <a:endParaRPr lang="en-US" sz="3600" dirty="0">
              <a:latin typeface="Garamond" panose="02020404030301010803" pitchFamily="18" charset="0"/>
            </a:endParaRPr>
          </a:p>
        </p:txBody>
      </p:sp>
      <p:sp>
        <p:nvSpPr>
          <p:cNvPr id="7" name="Content Placeholder 3">
            <a:extLst>
              <a:ext uri="{FF2B5EF4-FFF2-40B4-BE49-F238E27FC236}">
                <a16:creationId xmlns:a16="http://schemas.microsoft.com/office/drawing/2014/main" id="{995ACECE-522D-2085-839C-5111BB5BFF0C}"/>
              </a:ext>
            </a:extLst>
          </p:cNvPr>
          <p:cNvSpPr>
            <a:spLocks noGrp="1"/>
          </p:cNvSpPr>
          <p:nvPr>
            <p:ph idx="1"/>
          </p:nvPr>
        </p:nvSpPr>
        <p:spPr>
          <a:xfrm>
            <a:off x="0" y="1256144"/>
            <a:ext cx="5029200" cy="6516255"/>
          </a:xfrm>
        </p:spPr>
        <p:txBody>
          <a:bodyPr>
            <a:noAutofit/>
          </a:bodyPr>
          <a:lstStyle/>
          <a:p>
            <a:pPr marL="0" indent="0">
              <a:lnSpc>
                <a:spcPct val="100000"/>
              </a:lnSpc>
              <a:spcBef>
                <a:spcPts val="0"/>
              </a:spcBef>
              <a:buNone/>
            </a:pPr>
            <a:r>
              <a:rPr lang="en-US" sz="1500" b="1" dirty="0">
                <a:latin typeface="Garamond" panose="02020404030301010803" pitchFamily="18" charset="0"/>
              </a:rPr>
              <a:t>Technological trends:</a:t>
            </a:r>
          </a:p>
          <a:p>
            <a:pPr marL="0" indent="0">
              <a:lnSpc>
                <a:spcPct val="100000"/>
              </a:lnSpc>
              <a:spcBef>
                <a:spcPts val="0"/>
              </a:spcBef>
              <a:buNone/>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Advanced Filtration Technology: </a:t>
            </a:r>
            <a:r>
              <a:rPr lang="en-US" sz="1500" dirty="0"/>
              <a:t>Innovations in filtration technology are making portable water purification devices more effective and affordable. </a:t>
            </a:r>
            <a:r>
              <a:rPr lang="en-US" sz="1500" dirty="0" err="1"/>
              <a:t>EcoSip</a:t>
            </a:r>
            <a:r>
              <a:rPr lang="en-US" sz="1500" dirty="0"/>
              <a:t> </a:t>
            </a:r>
            <a:r>
              <a:rPr lang="en-US" sz="1500" dirty="0" err="1"/>
              <a:t>SmartStraws</a:t>
            </a:r>
            <a:r>
              <a:rPr lang="en-US" sz="1500" dirty="0"/>
              <a:t> leverage these advancements to provide safe drinking water.</a:t>
            </a: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Ø"/>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Ø"/>
            </a:pPr>
            <a:r>
              <a:rPr lang="en-US" sz="1500" b="1" dirty="0">
                <a:latin typeface="Garamond" panose="02020404030301010803" pitchFamily="18" charset="0"/>
              </a:rPr>
              <a:t>Smart Features Integration: </a:t>
            </a:r>
            <a:r>
              <a:rPr lang="en-US" sz="1500" dirty="0"/>
              <a:t>The integration of smart features, such as digital sensors for water quality detection, is becoming more common, adding value to products and enhancing user experience.</a:t>
            </a:r>
            <a:endParaRPr lang="en-US" sz="1500" b="1" dirty="0">
              <a:latin typeface="Garamond" panose="02020404030301010803" pitchFamily="18" charset="0"/>
            </a:endParaRPr>
          </a:p>
          <a:p>
            <a:pPr marL="0" indent="0">
              <a:lnSpc>
                <a:spcPct val="100000"/>
              </a:lnSpc>
              <a:spcBef>
                <a:spcPts val="0"/>
              </a:spcBef>
              <a:buNone/>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The technological trend analysis for </a:t>
            </a:r>
            <a:r>
              <a:rPr lang="en-US" sz="1500" dirty="0" err="1"/>
              <a:t>EcoSip</a:t>
            </a:r>
            <a:r>
              <a:rPr lang="en-US" sz="1500" dirty="0"/>
              <a:t> </a:t>
            </a:r>
            <a:r>
              <a:rPr lang="en-US" sz="1500" dirty="0" err="1"/>
              <a:t>SmartStraws</a:t>
            </a:r>
            <a:r>
              <a:rPr lang="en-US" sz="1500" dirty="0"/>
              <a:t> in the UAE shows a significant and consistent increase from 2020 to 2024.</a:t>
            </a: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ü"/>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Advanced filtration technology rose from 6 to 10, indicating rapid advancements in making portable water purification more effective and affordable.</a:t>
            </a: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ü"/>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Smart features integration increased from 5 to 9, reflecting the growing trend of incorporating digital sensors for water quality detection.</a:t>
            </a: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ü"/>
            </a:pPr>
            <a:endParaRPr lang="en-US" sz="1500" b="1" dirty="0">
              <a:latin typeface="Garamond" panose="02020404030301010803" pitchFamily="18" charset="0"/>
            </a:endParaRPr>
          </a:p>
          <a:p>
            <a:pPr>
              <a:lnSpc>
                <a:spcPct val="100000"/>
              </a:lnSpc>
              <a:spcBef>
                <a:spcPts val="0"/>
              </a:spcBef>
              <a:buFont typeface="Wingdings" panose="05000000000000000000" pitchFamily="2" charset="2"/>
              <a:buChar char="ü"/>
            </a:pPr>
            <a:r>
              <a:rPr lang="en-US" sz="1500" dirty="0"/>
              <a:t>This trend highlights the importance of leveraging technological innovations to enhance product value and user experience.</a:t>
            </a:r>
            <a:endParaRPr lang="en-US" sz="1500" b="1" dirty="0">
              <a:latin typeface="Garamond" panose="02020404030301010803" pitchFamily="18" charset="0"/>
            </a:endParaRPr>
          </a:p>
          <a:p>
            <a:pPr marL="0" indent="0">
              <a:lnSpc>
                <a:spcPct val="100000"/>
              </a:lnSpc>
              <a:spcBef>
                <a:spcPts val="0"/>
              </a:spcBef>
              <a:buNone/>
            </a:pPr>
            <a:endParaRPr lang="en-US" sz="1500" b="1" dirty="0">
              <a:latin typeface="Garamond" panose="02020404030301010803" pitchFamily="18" charset="0"/>
            </a:endParaRPr>
          </a:p>
          <a:p>
            <a:pPr marL="0" indent="0">
              <a:lnSpc>
                <a:spcPct val="100000"/>
              </a:lnSpc>
              <a:spcBef>
                <a:spcPts val="0"/>
              </a:spcBef>
              <a:buNone/>
            </a:pPr>
            <a:endParaRPr lang="en-US" sz="1500" b="1" dirty="0">
              <a:latin typeface="Garamond" panose="02020404030301010803" pitchFamily="18" charset="0"/>
            </a:endParaRPr>
          </a:p>
        </p:txBody>
      </p:sp>
      <p:pic>
        <p:nvPicPr>
          <p:cNvPr id="5" name="Picture 4" descr="A graph of blue and purple squares&#10;&#10;Description automatically generated">
            <a:extLst>
              <a:ext uri="{FF2B5EF4-FFF2-40B4-BE49-F238E27FC236}">
                <a16:creationId xmlns:a16="http://schemas.microsoft.com/office/drawing/2014/main" id="{DBC0E043-EE3C-B0BF-3E7F-3E97ED15C4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54" r="4474"/>
          <a:stretch/>
        </p:blipFill>
        <p:spPr>
          <a:xfrm>
            <a:off x="5150071" y="1709637"/>
            <a:ext cx="4727355" cy="4353126"/>
          </a:xfrm>
          <a:prstGeom prst="rect">
            <a:avLst/>
          </a:prstGeom>
        </p:spPr>
      </p:pic>
    </p:spTree>
    <p:extLst>
      <p:ext uri="{BB962C8B-B14F-4D97-AF65-F5344CB8AC3E}">
        <p14:creationId xmlns:p14="http://schemas.microsoft.com/office/powerpoint/2010/main" val="117843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826" y="7163710"/>
            <a:ext cx="3657600" cy="442700"/>
          </a:xfrm>
          <a:prstGeom prst="rect">
            <a:avLst/>
          </a:prstGeom>
        </p:spPr>
      </p:pic>
      <p:sp>
        <p:nvSpPr>
          <p:cNvPr id="3" name="Title 2"/>
          <p:cNvSpPr>
            <a:spLocks noGrp="1"/>
          </p:cNvSpPr>
          <p:nvPr>
            <p:ph type="title"/>
          </p:nvPr>
        </p:nvSpPr>
        <p:spPr>
          <a:xfrm>
            <a:off x="0" y="-1"/>
            <a:ext cx="10058400" cy="1256145"/>
          </a:xfrm>
          <a:ln>
            <a:solidFill>
              <a:srgbClr val="981E32"/>
            </a:solidFill>
          </a:ln>
        </p:spPr>
        <p:txBody>
          <a:bodyPr>
            <a:normAutofit/>
          </a:bodyPr>
          <a:lstStyle/>
          <a:p>
            <a:pPr>
              <a:lnSpc>
                <a:spcPct val="100000"/>
              </a:lnSpc>
              <a:spcBef>
                <a:spcPts val="0"/>
              </a:spcBef>
            </a:pPr>
            <a:r>
              <a:rPr lang="en-US" sz="3600" dirty="0">
                <a:latin typeface="Garamond" panose="02020404030301010803" pitchFamily="18" charset="0"/>
              </a:rPr>
              <a:t>External Environment – </a:t>
            </a:r>
            <a:br>
              <a:rPr lang="en-US" sz="3600" dirty="0">
                <a:latin typeface="Garamond" panose="02020404030301010803" pitchFamily="18" charset="0"/>
              </a:rPr>
            </a:br>
            <a:r>
              <a:rPr lang="en-US" sz="1800" dirty="0">
                <a:latin typeface="Garamond" panose="02020404030301010803" pitchFamily="18" charset="0"/>
              </a:rPr>
              <a:t>Nature and extent of demand (demand elasticity &amp; size of the market)</a:t>
            </a:r>
          </a:p>
        </p:txBody>
      </p:sp>
      <p:sp>
        <p:nvSpPr>
          <p:cNvPr id="4" name="Content Placeholder 3"/>
          <p:cNvSpPr>
            <a:spLocks noGrp="1"/>
          </p:cNvSpPr>
          <p:nvPr>
            <p:ph idx="1"/>
          </p:nvPr>
        </p:nvSpPr>
        <p:spPr>
          <a:xfrm>
            <a:off x="0" y="1735789"/>
            <a:ext cx="8450318" cy="5092104"/>
          </a:xfrm>
        </p:spPr>
        <p:txBody>
          <a:bodyPr>
            <a:noAutofit/>
          </a:bodyPr>
          <a:lstStyle/>
          <a:p>
            <a:pPr marL="0" indent="0">
              <a:lnSpc>
                <a:spcPct val="100000"/>
              </a:lnSpc>
              <a:spcBef>
                <a:spcPts val="0"/>
              </a:spcBef>
              <a:buNone/>
            </a:pPr>
            <a:r>
              <a:rPr lang="en-US" sz="1500" b="1" dirty="0"/>
              <a:t>Market Size and Growth</a:t>
            </a:r>
            <a:r>
              <a:rPr lang="en-US" sz="1500" dirty="0"/>
              <a:t>: </a:t>
            </a:r>
          </a:p>
          <a:p>
            <a:pPr marL="0" indent="0">
              <a:lnSpc>
                <a:spcPct val="100000"/>
              </a:lnSpc>
              <a:spcBef>
                <a:spcPts val="0"/>
              </a:spcBef>
              <a:buNone/>
            </a:pPr>
            <a:endParaRPr lang="en-US" sz="1500" dirty="0"/>
          </a:p>
          <a:p>
            <a:pPr>
              <a:lnSpc>
                <a:spcPct val="100000"/>
              </a:lnSpc>
              <a:spcBef>
                <a:spcPts val="0"/>
              </a:spcBef>
              <a:buFont typeface="Wingdings" panose="05000000000000000000" pitchFamily="2" charset="2"/>
              <a:buChar char="Ø"/>
            </a:pPr>
            <a:r>
              <a:rPr lang="en-US" sz="1500" dirty="0"/>
              <a:t>The market for eco-friendly and sustainable products in the UAE is experiencing significant growth. </a:t>
            </a:r>
          </a:p>
          <a:p>
            <a:pPr marL="0" indent="0">
              <a:lnSpc>
                <a:spcPct val="100000"/>
              </a:lnSpc>
              <a:spcBef>
                <a:spcPts val="0"/>
              </a:spcBef>
              <a:buNone/>
            </a:pPr>
            <a:endParaRPr lang="en-US" sz="1500" dirty="0"/>
          </a:p>
          <a:p>
            <a:pPr>
              <a:lnSpc>
                <a:spcPct val="100000"/>
              </a:lnSpc>
              <a:spcBef>
                <a:spcPts val="0"/>
              </a:spcBef>
              <a:buFont typeface="Wingdings" panose="05000000000000000000" pitchFamily="2" charset="2"/>
              <a:buChar char="Ø"/>
            </a:pPr>
            <a:r>
              <a:rPr lang="en-US" sz="1500" dirty="0"/>
              <a:t>In 2020, the market size was estimated at 150 million AED, and it has steadily increased to an estimated 450 million AED by 2024. </a:t>
            </a:r>
          </a:p>
          <a:p>
            <a:pPr marL="0" indent="0">
              <a:lnSpc>
                <a:spcPct val="100000"/>
              </a:lnSpc>
              <a:spcBef>
                <a:spcPts val="0"/>
              </a:spcBef>
              <a:buNone/>
            </a:pPr>
            <a:endParaRPr lang="en-US" sz="1500" dirty="0"/>
          </a:p>
          <a:p>
            <a:pPr>
              <a:lnSpc>
                <a:spcPct val="100000"/>
              </a:lnSpc>
              <a:spcBef>
                <a:spcPts val="0"/>
              </a:spcBef>
              <a:buFont typeface="Wingdings" panose="05000000000000000000" pitchFamily="2" charset="2"/>
              <a:buChar char="Ø"/>
            </a:pPr>
            <a:r>
              <a:rPr lang="en-US" sz="1500" dirty="0"/>
              <a:t>This reflects a compound annual growth rate of approximately 18%, driven by increasing consumer awareness and preference for sustainable products.</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lnSpc>
                <a:spcPct val="100000"/>
              </a:lnSpc>
              <a:spcBef>
                <a:spcPts val="0"/>
              </a:spcBef>
              <a:buNone/>
            </a:pPr>
            <a:r>
              <a:rPr lang="en-US" sz="1500" b="1" dirty="0"/>
              <a:t>Demand Elasticity</a:t>
            </a:r>
            <a:r>
              <a:rPr lang="en-US" sz="1500" dirty="0"/>
              <a:t>: </a:t>
            </a:r>
          </a:p>
          <a:p>
            <a:pPr marL="0" indent="0">
              <a:lnSpc>
                <a:spcPct val="100000"/>
              </a:lnSpc>
              <a:spcBef>
                <a:spcPts val="0"/>
              </a:spcBef>
              <a:buNone/>
            </a:pPr>
            <a:endParaRPr lang="en-US" sz="1500" dirty="0"/>
          </a:p>
          <a:p>
            <a:pPr>
              <a:lnSpc>
                <a:spcPct val="100000"/>
              </a:lnSpc>
              <a:spcBef>
                <a:spcPts val="0"/>
              </a:spcBef>
              <a:buFont typeface="Wingdings" panose="05000000000000000000" pitchFamily="2" charset="2"/>
              <a:buChar char="Ø"/>
            </a:pPr>
            <a:r>
              <a:rPr lang="en-US" sz="1500" dirty="0"/>
              <a:t>The demand for eco-friendly products like </a:t>
            </a:r>
            <a:r>
              <a:rPr lang="en-US" sz="1500" dirty="0" err="1"/>
              <a:t>EcoSip</a:t>
            </a:r>
            <a:r>
              <a:rPr lang="en-US" sz="1500" dirty="0"/>
              <a:t> </a:t>
            </a:r>
            <a:r>
              <a:rPr lang="en-US" sz="1500" dirty="0" err="1"/>
              <a:t>SmartStraws</a:t>
            </a:r>
            <a:r>
              <a:rPr lang="en-US" sz="1500" dirty="0"/>
              <a:t> is relatively elastic. </a:t>
            </a:r>
          </a:p>
          <a:p>
            <a:pPr>
              <a:lnSpc>
                <a:spcPct val="100000"/>
              </a:lnSpc>
              <a:spcBef>
                <a:spcPts val="0"/>
              </a:spcBef>
              <a:buFont typeface="Wingdings" panose="05000000000000000000" pitchFamily="2" charset="2"/>
              <a:buChar char="Ø"/>
            </a:pPr>
            <a:endParaRPr lang="en-US" sz="1500" dirty="0"/>
          </a:p>
          <a:p>
            <a:pPr>
              <a:lnSpc>
                <a:spcPct val="100000"/>
              </a:lnSpc>
              <a:spcBef>
                <a:spcPts val="0"/>
              </a:spcBef>
              <a:buFont typeface="Wingdings" panose="05000000000000000000" pitchFamily="2" charset="2"/>
              <a:buChar char="Ø"/>
            </a:pPr>
            <a:r>
              <a:rPr lang="en-US" sz="1500" dirty="0"/>
              <a:t>Consumers are becoming more willing to switch to sustainable alternatives, especially when these products are competitively priced and offer additional benefits, such as health and safety improvements. </a:t>
            </a:r>
          </a:p>
          <a:p>
            <a:pPr>
              <a:lnSpc>
                <a:spcPct val="100000"/>
              </a:lnSpc>
              <a:spcBef>
                <a:spcPts val="0"/>
              </a:spcBef>
              <a:buFont typeface="Wingdings" panose="05000000000000000000" pitchFamily="2" charset="2"/>
              <a:buChar char="Ø"/>
            </a:pPr>
            <a:endParaRPr lang="en-US" sz="1500" dirty="0"/>
          </a:p>
          <a:p>
            <a:pPr>
              <a:lnSpc>
                <a:spcPct val="100000"/>
              </a:lnSpc>
              <a:spcBef>
                <a:spcPts val="0"/>
              </a:spcBef>
              <a:buFont typeface="Wingdings" panose="05000000000000000000" pitchFamily="2" charset="2"/>
              <a:buChar char="Ø"/>
            </a:pPr>
            <a:r>
              <a:rPr lang="en-US" sz="1500" dirty="0"/>
              <a:t>The price sensitivity is balanced by the value placed on environmental impact and health benefits, making demand moderately elastic.</a:t>
            </a:r>
          </a:p>
          <a:p>
            <a:pPr marL="0" indent="0">
              <a:lnSpc>
                <a:spcPct val="100000"/>
              </a:lnSpc>
              <a:spcBef>
                <a:spcPts val="0"/>
              </a:spcBef>
              <a:buNone/>
            </a:pPr>
            <a:endParaRPr lang="en-US" sz="1500" i="1" dirty="0">
              <a:solidFill>
                <a:srgbClr val="7F7F7F"/>
              </a:solidFill>
              <a:latin typeface="Garamond" panose="02020404030301010803" pitchFamily="18" charset="0"/>
            </a:endParaRPr>
          </a:p>
          <a:p>
            <a:pPr marL="0" indent="0">
              <a:lnSpc>
                <a:spcPct val="100000"/>
              </a:lnSpc>
              <a:spcBef>
                <a:spcPts val="0"/>
              </a:spcBef>
              <a:buNone/>
            </a:pPr>
            <a:endParaRPr lang="en-US" sz="1500" i="1" dirty="0">
              <a:solidFill>
                <a:srgbClr val="7F7F7F"/>
              </a:solidFill>
              <a:latin typeface="Garamond" panose="02020404030301010803" pitchFamily="18" charset="0"/>
            </a:endParaRPr>
          </a:p>
        </p:txBody>
      </p:sp>
    </p:spTree>
    <p:extLst>
      <p:ext uri="{BB962C8B-B14F-4D97-AF65-F5344CB8AC3E}">
        <p14:creationId xmlns:p14="http://schemas.microsoft.com/office/powerpoint/2010/main" val="9923269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13524</TotalTime>
  <Words>7962</Words>
  <Application>Microsoft Office PowerPoint</Application>
  <PresentationFormat>Custom</PresentationFormat>
  <Paragraphs>688</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Garamond</vt:lpstr>
      <vt:lpstr>Wingdings</vt:lpstr>
      <vt:lpstr>Office Theme</vt:lpstr>
      <vt:lpstr>Business Foundations Capstone  Framework for Analysis</vt:lpstr>
      <vt:lpstr>PowerPoint Presentation</vt:lpstr>
      <vt:lpstr>Product or Service–  Describe the product or service you are developing a strategy for</vt:lpstr>
      <vt:lpstr>External Environment –  Relevant economic, social, political, legal, technological trends</vt:lpstr>
      <vt:lpstr>External Environment –  Relevant economic, social, political, legal, technological trends</vt:lpstr>
      <vt:lpstr>External Environment –  Relevant economic, social, political, legal, technological trends</vt:lpstr>
      <vt:lpstr>External Environment –  Relevant economic, social, political, legal, technological trends</vt:lpstr>
      <vt:lpstr>External Environment –  Relevant economic, social, political, legal, technological trends</vt:lpstr>
      <vt:lpstr>External Environment –  Nature and extent of demand (demand elasticity &amp; size of the market)</vt:lpstr>
      <vt:lpstr>External Environment –  Nature and extent of demand (demand elasticity &amp; size of the market)</vt:lpstr>
      <vt:lpstr>External Environment –  Nature and extent of demand (demand elasticity &amp; size of the market)</vt:lpstr>
      <vt:lpstr>External Environment –  Nature and extent of demand (demand elasticity &amp; size of the market)</vt:lpstr>
      <vt:lpstr>External Environment –  Industry structure (entry/exit barriers)</vt:lpstr>
      <vt:lpstr>External Environment –  Industry structure (entry/exit barriers)</vt:lpstr>
      <vt:lpstr>External Environment –  Industry structure (entry/exit barriers)</vt:lpstr>
      <vt:lpstr>External Environment –  Industry structure (entry/exit barriers)</vt:lpstr>
      <vt:lpstr>External Environment –  Industry structure (entry/exit barriers)</vt:lpstr>
      <vt:lpstr>External Environment –  Industry structure – Competition (nature of competition, profile of competitors (background, resources, etc.), market shares, &amp; stage of product life cycle)</vt:lpstr>
      <vt:lpstr>External Environment –  Industry structure – Competition (nature of competition, profile of competitors (background, resources, etc.), market shares, &amp; stage of product life cycle)</vt:lpstr>
      <vt:lpstr>External Environment –  Industry structure – Competition (nature of competition, profile of competitors (background, resources, etc.), market shares, &amp; stage of product life cycle)</vt:lpstr>
      <vt:lpstr>External Environment –  Marketing Channels</vt:lpstr>
      <vt:lpstr>Internal Environment –  Resources (Top management, Marketing, Production, Finance, research &amp; development)</vt:lpstr>
      <vt:lpstr>Internal Environment –  Resources (Top management, Marketing, Production, Finance, research &amp; development)</vt:lpstr>
      <vt:lpstr>Internal Environment –  Resources (Top management, Marketing, Production, Finance, research &amp; development)</vt:lpstr>
      <vt:lpstr>Internal Environment –  Brand diagnosis (current brand positioning, current pricing strategy, current distribution strategy, &amp; current promotions strategy)</vt:lpstr>
      <vt:lpstr>Internal Environment –  Brand diagnosis (current brand positioning, current pricing strategy, current distribution strategy, &amp; current promotions strategy)</vt:lpstr>
      <vt:lpstr>Internal Environment –  Problem definition &amp; Critical Factors</vt:lpstr>
      <vt:lpstr>Internal Environment –  Problem definition &amp; Critical Factors</vt:lpstr>
      <vt:lpstr>PowerPoint Presentation</vt:lpstr>
      <vt:lpstr>Market Analysis &amp; Segmentation –  Who is/are the market?</vt:lpstr>
      <vt:lpstr>Market Analysis &amp; Segmentation –  </vt:lpstr>
      <vt:lpstr>Market Analysis &amp; Segmentation –  </vt:lpstr>
      <vt:lpstr>Market Targeting –  Who is/are the target audience(s)?</vt:lpstr>
      <vt:lpstr>Market Targeting –  Who is/are the target audience(s)?</vt:lpstr>
      <vt:lpstr>Market Targeting –  Who is/are the target audience(s)?</vt:lpstr>
      <vt:lpstr>Market Targeting –  Who is/are the target audience(s)?</vt:lpstr>
      <vt:lpstr>Market Targeting –  Who is/are the target audience(s)?</vt:lpstr>
      <vt:lpstr>Market Positioning –  Proposed brand positioning</vt:lpstr>
      <vt:lpstr>Market Positioning –  Proposed brand positioning</vt:lpstr>
      <vt:lpstr>Market Positioning –  Communication objectives</vt:lpstr>
      <vt:lpstr>Market Positioning –  Communication objectives</vt:lpstr>
      <vt:lpstr>PowerPoint Presentation</vt:lpstr>
      <vt:lpstr>Operations Plans –  Describe your plan for cost, quality, variety and responsiveness of the new line</vt:lpstr>
      <vt:lpstr>Operations Plans –  Describe your plan for cost, quality, variety and responsiveness of the new line</vt:lpstr>
      <vt:lpstr>Operations Plans –  Describe your plan for cost, quality, variety and responsiveness of the new line</vt:lpstr>
      <vt:lpstr>PowerPoint Presentation</vt:lpstr>
      <vt:lpstr>Financial Plan –  Estimate of costs and revenue for the new line</vt:lpstr>
      <vt:lpstr>Financial Plan –  Estimate of costs and revenue for the new line</vt:lpstr>
      <vt:lpstr>Financial Plan –  Estimate of costs and revenue for the new line</vt:lpstr>
      <vt:lpstr>PowerPoint Presentation</vt:lpstr>
      <vt:lpstr>Timetable of Activities</vt:lpstr>
      <vt:lpstr>Evaluation</vt:lpstr>
      <vt:lpstr>Evaluation</vt:lpstr>
      <vt:lpstr>Evaluation</vt:lpstr>
      <vt:lpstr>Evaluation</vt:lpstr>
      <vt:lpstr>Evaluation</vt:lpstr>
    </vt:vector>
  </TitlesOfParts>
  <Company>The Wharton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Miller, Ann</dc:creator>
  <cp:lastModifiedBy>Shaghayegh Haghbin</cp:lastModifiedBy>
  <cp:revision>43</cp:revision>
  <dcterms:created xsi:type="dcterms:W3CDTF">2015-07-31T14:38:13Z</dcterms:created>
  <dcterms:modified xsi:type="dcterms:W3CDTF">2024-07-07T04:21:06Z</dcterms:modified>
</cp:coreProperties>
</file>